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handoutMasterIdLst>
    <p:handoutMasterId r:id="rId53"/>
  </p:handoutMasterIdLst>
  <p:sldIdLst>
    <p:sldId id="3169" r:id="rId3"/>
    <p:sldId id="3171" r:id="rId5"/>
    <p:sldId id="3172" r:id="rId6"/>
    <p:sldId id="3173" r:id="rId7"/>
    <p:sldId id="3194" r:id="rId8"/>
    <p:sldId id="3174" r:id="rId9"/>
    <p:sldId id="3175" r:id="rId10"/>
    <p:sldId id="3177" r:id="rId11"/>
    <p:sldId id="3178" r:id="rId12"/>
    <p:sldId id="3216" r:id="rId13"/>
    <p:sldId id="3213" r:id="rId14"/>
    <p:sldId id="3212" r:id="rId15"/>
    <p:sldId id="3180" r:id="rId16"/>
    <p:sldId id="3317" r:id="rId17"/>
    <p:sldId id="3279" r:id="rId18"/>
    <p:sldId id="3181" r:id="rId19"/>
    <p:sldId id="3217" r:id="rId20"/>
    <p:sldId id="3218" r:id="rId21"/>
    <p:sldId id="3214" r:id="rId22"/>
    <p:sldId id="3215" r:id="rId23"/>
    <p:sldId id="3219" r:id="rId24"/>
    <p:sldId id="3220" r:id="rId25"/>
    <p:sldId id="3221" r:id="rId26"/>
    <p:sldId id="3222" r:id="rId27"/>
    <p:sldId id="3254" r:id="rId28"/>
    <p:sldId id="3255" r:id="rId29"/>
    <p:sldId id="3256" r:id="rId30"/>
    <p:sldId id="3257" r:id="rId31"/>
    <p:sldId id="3182" r:id="rId32"/>
    <p:sldId id="3183" r:id="rId33"/>
    <p:sldId id="3179" r:id="rId34"/>
    <p:sldId id="3184" r:id="rId35"/>
    <p:sldId id="3185" r:id="rId36"/>
    <p:sldId id="3186" r:id="rId37"/>
    <p:sldId id="3223" r:id="rId38"/>
    <p:sldId id="3224" r:id="rId39"/>
    <p:sldId id="3225" r:id="rId40"/>
    <p:sldId id="3243" r:id="rId41"/>
    <p:sldId id="3245" r:id="rId42"/>
    <p:sldId id="3247" r:id="rId43"/>
    <p:sldId id="3248" r:id="rId44"/>
    <p:sldId id="3249" r:id="rId45"/>
    <p:sldId id="3250" r:id="rId46"/>
    <p:sldId id="3251" r:id="rId47"/>
    <p:sldId id="3252" r:id="rId48"/>
    <p:sldId id="3277" r:id="rId49"/>
    <p:sldId id="3314" r:id="rId50"/>
    <p:sldId id="3313" r:id="rId51"/>
    <p:sldId id="3191" r:id="rId52"/>
  </p:sldIdLst>
  <p:sldSz cx="12858750" cy="7232650"/>
  <p:notesSz cx="6858000" cy="9144000"/>
  <p:custDataLst>
    <p:tags r:id="rId57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</p:showPr>
  <p:clrMru>
    <a:srgbClr val="00B0F0"/>
    <a:srgbClr val="693301"/>
    <a:srgbClr val="FDD61F"/>
    <a:srgbClr val="74D7D4"/>
    <a:srgbClr val="16B8C2"/>
    <a:srgbClr val="BAC36D"/>
    <a:srgbClr val="B7AA6E"/>
    <a:srgbClr val="7CD6CD"/>
    <a:srgbClr val="DE9CD8"/>
    <a:srgbClr val="95C5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27" autoAdjust="0"/>
    <p:restoredTop sz="99879" autoAdjust="0"/>
  </p:normalViewPr>
  <p:slideViewPr>
    <p:cSldViewPr>
      <p:cViewPr varScale="1">
        <p:scale>
          <a:sx n="105" d="100"/>
          <a:sy n="105" d="100"/>
        </p:scale>
        <p:origin x="-618" y="-84"/>
      </p:cViewPr>
      <p:guideLst>
        <p:guide orient="horz" pos="283"/>
        <p:guide orient="horz" pos="4160"/>
        <p:guide pos="4050"/>
        <p:guide pos="524"/>
        <p:guide pos="7488"/>
        <p:guide pos="6874"/>
      </p:guideLst>
    </p:cSldViewPr>
  </p:slideViewPr>
  <p:outlineViewPr>
    <p:cViewPr>
      <p:scale>
        <a:sx n="100" d="100"/>
        <a:sy n="100" d="100"/>
      </p:scale>
      <p:origin x="0" y="-99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7" Type="http://schemas.openxmlformats.org/officeDocument/2006/relationships/tags" Target="tags/tag6.xml"/><Relationship Id="rId56" Type="http://schemas.openxmlformats.org/officeDocument/2006/relationships/tableStyles" Target="tableStyles.xml"/><Relationship Id="rId55" Type="http://schemas.openxmlformats.org/officeDocument/2006/relationships/viewProps" Target="viewProps.xml"/><Relationship Id="rId54" Type="http://schemas.openxmlformats.org/officeDocument/2006/relationships/presProps" Target="presProps.xml"/><Relationship Id="rId53" Type="http://schemas.openxmlformats.org/officeDocument/2006/relationships/handoutMaster" Target="handoutMasters/handoutMaster1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r>
              <a:rPr lang="en-US" altLang="zh-CN" dirty="0" smtClean="0"/>
              <a:t>https://liangliangtuwen.tmall.com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r>
              <a:rPr lang="en-US" altLang="zh-CN" dirty="0" smtClean="0"/>
              <a:t>https://liangliangtuwen.tmall.com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86050" y="514350"/>
            <a:ext cx="4573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4039" y="385072"/>
            <a:ext cx="11090672" cy="1397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4039" y="1925358"/>
            <a:ext cx="11090672" cy="4589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4039" y="6703595"/>
            <a:ext cx="2893219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59461" y="6703595"/>
            <a:ext cx="4339828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81492" y="6703595"/>
            <a:ext cx="2893219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txStyles>
    <p:titleStyle>
      <a:lvl1pPr algn="l" defTabSz="964565" rtl="0" eaLnBrk="1" latinLnBrk="0" hangingPunct="1">
        <a:lnSpc>
          <a:spcPct val="90000"/>
        </a:lnSpc>
        <a:spcBef>
          <a:spcPct val="0"/>
        </a:spcBef>
        <a:buNone/>
        <a:defRPr sz="4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300" indent="-241300" algn="l" defTabSz="964565" rtl="0" eaLnBrk="1" latinLnBrk="0" hangingPunct="1">
        <a:lnSpc>
          <a:spcPct val="90000"/>
        </a:lnSpc>
        <a:spcBef>
          <a:spcPts val="1055"/>
        </a:spcBef>
        <a:buFont typeface="Arial" panose="020B0604020202020204" pitchFamily="34" charset="0"/>
        <a:buChar char="•"/>
        <a:defRPr sz="2955" kern="1200">
          <a:solidFill>
            <a:schemeClr val="tx1"/>
          </a:solidFill>
          <a:latin typeface="+mn-lt"/>
          <a:ea typeface="+mn-ea"/>
          <a:cs typeface="+mn-cs"/>
        </a:defRPr>
      </a:lvl1pPr>
      <a:lvl2pPr marL="723265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30" kern="1200">
          <a:solidFill>
            <a:schemeClr val="tx1"/>
          </a:solidFill>
          <a:latin typeface="+mn-lt"/>
          <a:ea typeface="+mn-ea"/>
          <a:cs typeface="+mn-cs"/>
        </a:defRPr>
      </a:lvl2pPr>
      <a:lvl3pPr marL="1205230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10" kern="1200">
          <a:solidFill>
            <a:schemeClr val="tx1"/>
          </a:solidFill>
          <a:latin typeface="+mn-lt"/>
          <a:ea typeface="+mn-ea"/>
          <a:cs typeface="+mn-cs"/>
        </a:defRPr>
      </a:lvl3pPr>
      <a:lvl4pPr marL="1687830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169795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651760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134360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616325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098290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1965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64565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46530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28495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11095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93060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75025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56990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jpeg"/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8.jpeg"/><Relationship Id="rId1" Type="http://schemas.openxmlformats.org/officeDocument/2006/relationships/image" Target="../media/image67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0.jpeg"/><Relationship Id="rId1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2.jpeg"/><Relationship Id="rId1" Type="http://schemas.openxmlformats.org/officeDocument/2006/relationships/image" Target="../media/image71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image" Target="../media/image75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1" Type="http://schemas.openxmlformats.org/officeDocument/2006/relationships/image" Target="../media/image82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.png"/><Relationship Id="rId2" Type="http://schemas.openxmlformats.org/officeDocument/2006/relationships/image" Target="../media/image85.png"/><Relationship Id="rId1" Type="http://schemas.openxmlformats.org/officeDocument/2006/relationships/image" Target="../media/image8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7.jpeg"/><Relationship Id="rId1" Type="http://schemas.openxmlformats.org/officeDocument/2006/relationships/image" Target="../media/image8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1" Type="http://schemas.openxmlformats.org/officeDocument/2006/relationships/image" Target="../media/image90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1" Type="http://schemas.openxmlformats.org/officeDocument/2006/relationships/image" Target="../media/image92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5.jpeg"/><Relationship Id="rId1" Type="http://schemas.openxmlformats.org/officeDocument/2006/relationships/image" Target="../media/image9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858750" cy="7301230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+++</a:t>
            </a:r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45720" y="1977390"/>
            <a:ext cx="12858750" cy="3917950"/>
          </a:xfrm>
          <a:prstGeom prst="rect">
            <a:avLst/>
          </a:prstGeom>
          <a:solidFill>
            <a:srgbClr val="00B0F0">
              <a:alpha val="50196"/>
            </a:srgb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259"/>
          <p:cNvSpPr>
            <a:spLocks noChangeArrowheads="1"/>
          </p:cNvSpPr>
          <p:nvPr/>
        </p:nvSpPr>
        <p:spPr bwMode="auto">
          <a:xfrm>
            <a:off x="2286000" y="2315989"/>
            <a:ext cx="8286750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COOL TECHNOLOGY PPT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259"/>
          <p:cNvSpPr>
            <a:spLocks noChangeArrowheads="1"/>
          </p:cNvSpPr>
          <p:nvPr/>
        </p:nvSpPr>
        <p:spPr bwMode="auto">
          <a:xfrm>
            <a:off x="833120" y="2856865"/>
            <a:ext cx="12025630" cy="12306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8000" b="1" dirty="0">
                <a:solidFill>
                  <a:schemeClr val="bg1"/>
                </a:solidFill>
                <a:cs typeface="Arial" panose="020B0604020202020204" pitchFamily="34" charset="0"/>
              </a:rPr>
              <a:t>IT</a:t>
            </a:r>
            <a:r>
              <a:rPr lang="zh-CN" altLang="en-US" sz="8000" b="1" dirty="0">
                <a:solidFill>
                  <a:schemeClr val="bg1"/>
                </a:solidFill>
                <a:cs typeface="Arial" panose="020B0604020202020204" pitchFamily="34" charset="0"/>
              </a:rPr>
              <a:t>启航大创团队管理系统</a:t>
            </a:r>
            <a:endParaRPr lang="zh-CN" altLang="en-US" sz="80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5" name="Daydrea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6124575" y="-1113408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fractur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49"/>
                            </p:stCondLst>
                            <p:childTnLst>
                              <p:par>
                                <p:cTn id="2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849"/>
                            </p:stCondLst>
                            <p:childTnLst>
                              <p:par>
                                <p:cTn id="2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900"/>
                            </p:stCondLst>
                            <p:childTnLst>
                              <p:par>
                                <p:cTn id="3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3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" grpId="0" bldLvl="0" animBg="1"/>
      <p:bldP spid="4" grpId="0" bldLvl="0" animBg="1"/>
      <p:bldP spid="8" grpId="0"/>
      <p:bldP spid="8" grpId="1"/>
      <p:bldP spid="10" grpId="0"/>
      <p:bldP spid="10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4" name="TextBox 8"/>
          <p:cNvSpPr txBox="1"/>
          <p:nvPr/>
        </p:nvSpPr>
        <p:spPr>
          <a:xfrm>
            <a:off x="3433886" y="172434"/>
            <a:ext cx="2807720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账号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管理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TextBox 8"/>
          <p:cNvSpPr txBox="1"/>
          <p:nvPr/>
        </p:nvSpPr>
        <p:spPr>
          <a:xfrm>
            <a:off x="831656" y="65452"/>
            <a:ext cx="280772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前台功能设计</a:t>
            </a:r>
            <a:endParaRPr lang="zh-CN" altLang="en-US" sz="3200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 descr="E]TNSYMM`57%{_V%KC_9SZ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465" y="1078230"/>
            <a:ext cx="3023235" cy="40760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1087755"/>
            <a:ext cx="2715895" cy="4076065"/>
          </a:xfrm>
          <a:prstGeom prst="rect">
            <a:avLst/>
          </a:prstGeom>
        </p:spPr>
      </p:pic>
      <p:sp>
        <p:nvSpPr>
          <p:cNvPr id="4" name="TextBox 8"/>
          <p:cNvSpPr txBox="1"/>
          <p:nvPr/>
        </p:nvSpPr>
        <p:spPr>
          <a:xfrm>
            <a:off x="1905441" y="5812202"/>
            <a:ext cx="280772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注册功能</a:t>
            </a:r>
            <a:endParaRPr lang="zh-CN" altLang="en-US" sz="3200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 descr="JR7VYKG}JLCFCVZPU`C$Q8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820" y="1078230"/>
            <a:ext cx="2811145" cy="42271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965" y="1078230"/>
            <a:ext cx="2782570" cy="4236720"/>
          </a:xfrm>
          <a:prstGeom prst="rect">
            <a:avLst/>
          </a:prstGeom>
        </p:spPr>
      </p:pic>
      <p:sp>
        <p:nvSpPr>
          <p:cNvPr id="7" name="TextBox 8"/>
          <p:cNvSpPr txBox="1"/>
          <p:nvPr/>
        </p:nvSpPr>
        <p:spPr>
          <a:xfrm>
            <a:off x="8776776" y="5812202"/>
            <a:ext cx="280772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密码找回功能</a:t>
            </a:r>
            <a:endParaRPr lang="zh-CN" altLang="en-US" sz="3200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4" name="TextBox 8"/>
          <p:cNvSpPr txBox="1"/>
          <p:nvPr/>
        </p:nvSpPr>
        <p:spPr>
          <a:xfrm>
            <a:off x="3444240" y="172720"/>
            <a:ext cx="4661535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关于社团模块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社团信息及资源下载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TextBox 8"/>
          <p:cNvSpPr txBox="1"/>
          <p:nvPr/>
        </p:nvSpPr>
        <p:spPr>
          <a:xfrm>
            <a:off x="831656" y="65452"/>
            <a:ext cx="280772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前台功能设计</a:t>
            </a:r>
            <a:endParaRPr lang="zh-CN" altLang="en-US" sz="3200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 descr="Q96RQTZ66}Y(S0(TEL7HWX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850" y="557530"/>
            <a:ext cx="6045835" cy="3129915"/>
          </a:xfrm>
          <a:prstGeom prst="rect">
            <a:avLst/>
          </a:prstGeom>
        </p:spPr>
      </p:pic>
      <p:pic>
        <p:nvPicPr>
          <p:cNvPr id="3" name="图片 2" descr="PW7G1YRIQ1]NL9}2_S2@HT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85" y="3839210"/>
            <a:ext cx="6045200" cy="2800350"/>
          </a:xfrm>
          <a:prstGeom prst="rect">
            <a:avLst/>
          </a:prstGeom>
        </p:spPr>
      </p:pic>
      <p:pic>
        <p:nvPicPr>
          <p:cNvPr id="4" name="图片 3" descr="[WH9XXGE{ZF4)XPO4G5S@(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430" y="608965"/>
            <a:ext cx="6066155" cy="3078480"/>
          </a:xfrm>
          <a:prstGeom prst="rect">
            <a:avLst/>
          </a:prstGeom>
        </p:spPr>
      </p:pic>
      <p:pic>
        <p:nvPicPr>
          <p:cNvPr id="5" name="图片 4" descr="@9WAK9RZACA)2B0)6SY3RO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345" y="3687445"/>
            <a:ext cx="5648325" cy="2800985"/>
          </a:xfrm>
          <a:prstGeom prst="rect">
            <a:avLst/>
          </a:prstGeom>
        </p:spPr>
      </p:pic>
      <p:sp>
        <p:nvSpPr>
          <p:cNvPr id="6" name="TextBox 8"/>
          <p:cNvSpPr txBox="1"/>
          <p:nvPr/>
        </p:nvSpPr>
        <p:spPr>
          <a:xfrm>
            <a:off x="1730375" y="3641408"/>
            <a:ext cx="4661535" cy="36893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社团信息介绍</a:t>
            </a:r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TextBox 8"/>
          <p:cNvSpPr txBox="1"/>
          <p:nvPr/>
        </p:nvSpPr>
        <p:spPr>
          <a:xfrm>
            <a:off x="8254365" y="3364548"/>
            <a:ext cx="4661535" cy="36893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社团信息资源查看及下载</a:t>
            </a:r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355" y="759460"/>
            <a:ext cx="8801735" cy="3939540"/>
          </a:xfrm>
          <a:prstGeom prst="rect">
            <a:avLst/>
          </a:prstGeom>
        </p:spPr>
      </p:pic>
      <p:sp>
        <p:nvSpPr>
          <p:cNvPr id="42" name="TextBox 8"/>
          <p:cNvSpPr txBox="1"/>
          <p:nvPr/>
        </p:nvSpPr>
        <p:spPr>
          <a:xfrm>
            <a:off x="831656" y="65452"/>
            <a:ext cx="280772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前台功能设计</a:t>
            </a:r>
            <a:endParaRPr lang="zh-CN" altLang="en-US" sz="3200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TextBox 8"/>
          <p:cNvSpPr txBox="1"/>
          <p:nvPr/>
        </p:nvSpPr>
        <p:spPr>
          <a:xfrm>
            <a:off x="3413566" y="157844"/>
            <a:ext cx="2807720" cy="30734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sz="20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sz="20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通知管理</a:t>
            </a:r>
            <a:endParaRPr lang="zh-CN" altLang="en-US" sz="2000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9890" y="1044575"/>
            <a:ext cx="2905125" cy="5142865"/>
          </a:xfrm>
          <a:prstGeom prst="rect">
            <a:avLst/>
          </a:prstGeom>
        </p:spPr>
      </p:pic>
      <p:pic>
        <p:nvPicPr>
          <p:cNvPr id="6" name="图片 5" descr="%6GLM_2}703}L$W4DI$D~)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55" y="4487545"/>
            <a:ext cx="3286125" cy="2286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520" y="4487545"/>
            <a:ext cx="5067300" cy="2286000"/>
          </a:xfrm>
          <a:prstGeom prst="rect">
            <a:avLst/>
          </a:prstGeom>
        </p:spPr>
      </p:pic>
      <p:sp>
        <p:nvSpPr>
          <p:cNvPr id="3" name="TextBox 8"/>
          <p:cNvSpPr txBox="1"/>
          <p:nvPr/>
        </p:nvSpPr>
        <p:spPr>
          <a:xfrm>
            <a:off x="3271520" y="2126615"/>
            <a:ext cx="4743450" cy="30734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sz="20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sz="20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通知信息的查看</a:t>
            </a:r>
            <a:endParaRPr lang="zh-CN" altLang="en-US" sz="2000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534920" y="6466205"/>
            <a:ext cx="4743450" cy="30734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sz="20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sz="20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通知信息资源下载</a:t>
            </a:r>
            <a:endParaRPr lang="zh-CN" altLang="en-US" sz="2000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385300" y="5587365"/>
            <a:ext cx="4743450" cy="30734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sz="20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sz="20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短信查看通知信息</a:t>
            </a:r>
            <a:endParaRPr lang="zh-CN" altLang="en-US" sz="2000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3361690" y="157163"/>
            <a:ext cx="5773420" cy="30734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sz="20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sz="20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社团课程模块</a:t>
            </a:r>
            <a:r>
              <a:rPr lang="en-US" altLang="zh-CN" sz="20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</a:t>
            </a:r>
            <a:r>
              <a:rPr lang="zh-CN" altLang="en-US" sz="20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课程查看及下载课程资源</a:t>
            </a:r>
            <a:endParaRPr lang="zh-CN" altLang="en-US" sz="2000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TextBox 8"/>
          <p:cNvSpPr txBox="1"/>
          <p:nvPr/>
        </p:nvSpPr>
        <p:spPr>
          <a:xfrm>
            <a:off x="831656" y="65452"/>
            <a:ext cx="280772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前台功能设计</a:t>
            </a:r>
            <a:endParaRPr lang="zh-CN" altLang="en-US" sz="3200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 descr="DDBYTO11BE(2WJMCDTX@~P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7850" y="735330"/>
            <a:ext cx="6145530" cy="3074670"/>
          </a:xfrm>
          <a:prstGeom prst="rect">
            <a:avLst/>
          </a:prstGeom>
        </p:spPr>
      </p:pic>
      <p:pic>
        <p:nvPicPr>
          <p:cNvPr id="7" name="图片 6" descr="BMK(CR7TT7Q@11$HO[OGW6Q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85" y="3968750"/>
            <a:ext cx="6144895" cy="2813685"/>
          </a:xfrm>
          <a:prstGeom prst="rect">
            <a:avLst/>
          </a:prstGeom>
        </p:spPr>
      </p:pic>
      <p:pic>
        <p:nvPicPr>
          <p:cNvPr id="8" name="图片 7" descr="Z~92MTR756DXAG`E1WJZOS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900" y="4531360"/>
            <a:ext cx="4361180" cy="25292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73480" y="4223703"/>
            <a:ext cx="5773420" cy="30734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sz="20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</a:t>
            </a:r>
            <a:r>
              <a:rPr lang="zh-CN" altLang="en-US" sz="20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课程对应资源查看</a:t>
            </a:r>
            <a:endParaRPr lang="zh-CN" altLang="en-US" sz="2000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7150735" y="5009198"/>
            <a:ext cx="5773420" cy="30734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sz="20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sz="20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课程对应资源下载</a:t>
            </a:r>
            <a:endParaRPr lang="zh-CN" altLang="en-US" sz="2000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735" y="557530"/>
            <a:ext cx="4449445" cy="24498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4550" y="3084830"/>
            <a:ext cx="4405630" cy="1924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4495" y="557530"/>
            <a:ext cx="7943850" cy="2628900"/>
          </a:xfrm>
          <a:prstGeom prst="rect">
            <a:avLst/>
          </a:prstGeom>
        </p:spPr>
      </p:pic>
      <p:sp>
        <p:nvSpPr>
          <p:cNvPr id="3" name="TextBox 8"/>
          <p:cNvSpPr txBox="1"/>
          <p:nvPr/>
        </p:nvSpPr>
        <p:spPr>
          <a:xfrm>
            <a:off x="831656" y="65452"/>
            <a:ext cx="280772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前台功能设计</a:t>
            </a:r>
            <a:endParaRPr lang="zh-CN" altLang="en-US" sz="3200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TextBox 8"/>
          <p:cNvSpPr txBox="1"/>
          <p:nvPr/>
        </p:nvSpPr>
        <p:spPr>
          <a:xfrm>
            <a:off x="3361690" y="157163"/>
            <a:ext cx="6868795" cy="30734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sz="20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sz="20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社团课程模块</a:t>
            </a:r>
            <a:r>
              <a:rPr lang="en-US" altLang="zh-CN" sz="20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</a:t>
            </a:r>
            <a:r>
              <a:rPr lang="zh-CN" altLang="en-US" sz="20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课程视频资源网盘以及在线视频观看</a:t>
            </a:r>
            <a:endParaRPr lang="zh-CN" altLang="en-US" sz="2000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120" y="2222500"/>
            <a:ext cx="10029825" cy="42862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32095" y="1422083"/>
            <a:ext cx="5773420" cy="30734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sz="20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</a:t>
            </a:r>
            <a:r>
              <a:rPr lang="zh-CN" altLang="en-US" sz="20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点击视频下的百度网盘链接</a:t>
            </a:r>
            <a:endParaRPr lang="zh-CN" altLang="en-US" sz="2000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TextBox 8"/>
          <p:cNvSpPr txBox="1"/>
          <p:nvPr/>
        </p:nvSpPr>
        <p:spPr>
          <a:xfrm>
            <a:off x="5757545" y="4211638"/>
            <a:ext cx="5773420" cy="30734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sz="20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</a:t>
            </a:r>
            <a:r>
              <a:rPr lang="zh-CN" altLang="en-US" sz="20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跳转到百度网盘进行下载</a:t>
            </a:r>
            <a:endParaRPr lang="zh-CN" altLang="en-US" sz="2000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035" y="2872740"/>
            <a:ext cx="7904480" cy="375729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425690" y="6201093"/>
            <a:ext cx="5773420" cy="30734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sz="20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</a:t>
            </a:r>
            <a:r>
              <a:rPr lang="zh-CN" altLang="en-US" sz="20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点击观看可以试看视频</a:t>
            </a:r>
            <a:endParaRPr lang="zh-CN" altLang="en-US" sz="2000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2"/>
      <p:bldP spid="6" grpId="1"/>
      <p:bldP spid="8" grpId="3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Box 8"/>
          <p:cNvSpPr txBox="1"/>
          <p:nvPr/>
        </p:nvSpPr>
        <p:spPr>
          <a:xfrm>
            <a:off x="831656" y="65452"/>
            <a:ext cx="280772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前台功能设计</a:t>
            </a:r>
            <a:endParaRPr lang="zh-CN" altLang="en-US" sz="3200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TextBox 8"/>
          <p:cNvSpPr txBox="1"/>
          <p:nvPr/>
        </p:nvSpPr>
        <p:spPr>
          <a:xfrm>
            <a:off x="3361690" y="157798"/>
            <a:ext cx="5773420" cy="30734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sz="20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sz="20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社团课程模块</a:t>
            </a:r>
            <a:r>
              <a:rPr lang="en-US" altLang="zh-CN" sz="20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</a:t>
            </a:r>
            <a:r>
              <a:rPr lang="zh-CN" altLang="en-US" sz="20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课程资源评论</a:t>
            </a:r>
            <a:endParaRPr lang="zh-CN" altLang="en-US" sz="2000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 descr="BXZZ[J7({F$VPJ6~~{~2VS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850" y="756920"/>
            <a:ext cx="10058400" cy="5718810"/>
          </a:xfrm>
          <a:prstGeom prst="rect">
            <a:avLst/>
          </a:prstGeom>
        </p:spPr>
      </p:pic>
      <p:pic>
        <p:nvPicPr>
          <p:cNvPr id="6" name="图片 5" descr="UI3)]~WZJG0)_NC2BQVP%E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1007110"/>
            <a:ext cx="10058400" cy="52184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Box 8"/>
          <p:cNvSpPr txBox="1"/>
          <p:nvPr/>
        </p:nvSpPr>
        <p:spPr>
          <a:xfrm>
            <a:off x="3434080" y="172720"/>
            <a:ext cx="4671060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社团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课程模块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在线考试及查看考试分数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TextBox 8"/>
          <p:cNvSpPr txBox="1"/>
          <p:nvPr/>
        </p:nvSpPr>
        <p:spPr>
          <a:xfrm>
            <a:off x="831656" y="65452"/>
            <a:ext cx="280772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前台功能设计</a:t>
            </a:r>
            <a:endParaRPr lang="zh-CN" altLang="en-US" sz="3200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 descr="HLAFGNNQ35`ARA8O63A(Q2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3780" y="557530"/>
            <a:ext cx="9376410" cy="4867910"/>
          </a:xfrm>
          <a:prstGeom prst="rect">
            <a:avLst/>
          </a:prstGeom>
        </p:spPr>
      </p:pic>
      <p:pic>
        <p:nvPicPr>
          <p:cNvPr id="4" name="图片 3" descr="$F13VA6E)Z]INPH%JHH38K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795" y="2328545"/>
            <a:ext cx="9130030" cy="3996055"/>
          </a:xfrm>
          <a:prstGeom prst="rect">
            <a:avLst/>
          </a:prstGeom>
        </p:spPr>
      </p:pic>
      <p:sp>
        <p:nvSpPr>
          <p:cNvPr id="3" name="TextBox 8"/>
          <p:cNvSpPr txBox="1"/>
          <p:nvPr/>
        </p:nvSpPr>
        <p:spPr>
          <a:xfrm>
            <a:off x="10410825" y="1207770"/>
            <a:ext cx="4671060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在线考试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TextBox 8"/>
          <p:cNvSpPr txBox="1"/>
          <p:nvPr/>
        </p:nvSpPr>
        <p:spPr>
          <a:xfrm>
            <a:off x="10505440" y="4608195"/>
            <a:ext cx="4671060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考试成绩查看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4" name="TextBox 8"/>
          <p:cNvSpPr txBox="1"/>
          <p:nvPr/>
        </p:nvSpPr>
        <p:spPr>
          <a:xfrm>
            <a:off x="3434080" y="172720"/>
            <a:ext cx="1951990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社团成就模块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TextBox 8"/>
          <p:cNvSpPr txBox="1"/>
          <p:nvPr/>
        </p:nvSpPr>
        <p:spPr>
          <a:xfrm>
            <a:off x="831656" y="65452"/>
            <a:ext cx="280772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前台功能设计</a:t>
            </a:r>
            <a:endParaRPr lang="zh-CN" altLang="en-US" sz="3200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9615" y="758190"/>
            <a:ext cx="7118350" cy="2776855"/>
          </a:xfrm>
          <a:prstGeom prst="rect">
            <a:avLst/>
          </a:prstGeom>
        </p:spPr>
      </p:pic>
      <p:pic>
        <p:nvPicPr>
          <p:cNvPr id="5" name="图片 4" descr="VNLI2M9WY%5)MAIWN6J@`X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470" y="3665220"/>
            <a:ext cx="6754495" cy="3137535"/>
          </a:xfrm>
          <a:prstGeom prst="rect">
            <a:avLst/>
          </a:prstGeom>
        </p:spPr>
      </p:pic>
      <p:pic>
        <p:nvPicPr>
          <p:cNvPr id="6" name="图片 5" descr="TT%]HYLHW]J%{6EFV15(1E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320" y="1718310"/>
            <a:ext cx="6478905" cy="3653155"/>
          </a:xfrm>
          <a:prstGeom prst="rect">
            <a:avLst/>
          </a:prstGeom>
        </p:spPr>
      </p:pic>
      <p:sp>
        <p:nvSpPr>
          <p:cNvPr id="4" name="TextBox 8"/>
          <p:cNvSpPr txBox="1"/>
          <p:nvPr/>
        </p:nvSpPr>
        <p:spPr>
          <a:xfrm>
            <a:off x="6085840" y="1077595"/>
            <a:ext cx="4671060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社团成就查看及优秀作品查看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TextBox 8"/>
          <p:cNvSpPr txBox="1"/>
          <p:nvPr/>
        </p:nvSpPr>
        <p:spPr>
          <a:xfrm>
            <a:off x="7146925" y="5371465"/>
            <a:ext cx="4671060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社团优秀作品下载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4" name="TextBox 8"/>
          <p:cNvSpPr txBox="1"/>
          <p:nvPr/>
        </p:nvSpPr>
        <p:spPr>
          <a:xfrm>
            <a:off x="3444240" y="172720"/>
            <a:ext cx="4661535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关于社团模块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社团信息及资源下载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TextBox 8"/>
          <p:cNvSpPr txBox="1"/>
          <p:nvPr/>
        </p:nvSpPr>
        <p:spPr>
          <a:xfrm>
            <a:off x="831656" y="65452"/>
            <a:ext cx="280772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前台功能设计</a:t>
            </a:r>
            <a:endParaRPr lang="zh-CN" altLang="en-US" sz="3200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5" name="图片 24" descr="VM@945)OD)T_YG[]_OVD%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850" y="820420"/>
            <a:ext cx="5796915" cy="3282950"/>
          </a:xfrm>
          <a:prstGeom prst="rect">
            <a:avLst/>
          </a:prstGeom>
        </p:spPr>
      </p:pic>
      <p:pic>
        <p:nvPicPr>
          <p:cNvPr id="26" name="图片 25" descr="捕获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0560" y="389890"/>
            <a:ext cx="2663190" cy="2255520"/>
          </a:xfrm>
          <a:prstGeom prst="rect">
            <a:avLst/>
          </a:prstGeom>
        </p:spPr>
      </p:pic>
      <p:pic>
        <p:nvPicPr>
          <p:cNvPr id="39" name="图片 38" descr="捕获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710" y="389890"/>
            <a:ext cx="3083560" cy="2256155"/>
          </a:xfrm>
          <a:prstGeom prst="rect">
            <a:avLst/>
          </a:prstGeom>
        </p:spPr>
      </p:pic>
      <p:pic>
        <p:nvPicPr>
          <p:cNvPr id="6" name="图片 5" descr="U)~P8RCC1V_L}PKWBV47`_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050" y="4103370"/>
            <a:ext cx="2590800" cy="2219325"/>
          </a:xfrm>
          <a:prstGeom prst="rect">
            <a:avLst/>
          </a:prstGeom>
        </p:spPr>
      </p:pic>
      <p:pic>
        <p:nvPicPr>
          <p:cNvPr id="7" name="图片 6" descr="$NRID6$MTOFNYUSL`6TCQ3X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6850" y="4103370"/>
            <a:ext cx="2228850" cy="2219960"/>
          </a:xfrm>
          <a:prstGeom prst="rect">
            <a:avLst/>
          </a:prstGeom>
        </p:spPr>
      </p:pic>
      <p:sp>
        <p:nvSpPr>
          <p:cNvPr id="2" name="TextBox 8"/>
          <p:cNvSpPr txBox="1"/>
          <p:nvPr/>
        </p:nvSpPr>
        <p:spPr>
          <a:xfrm>
            <a:off x="1564640" y="6581140"/>
            <a:ext cx="4671060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社团群聊添加</a:t>
            </a:r>
            <a:endParaRPr lang="zh-CN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TextBox 8"/>
          <p:cNvSpPr txBox="1"/>
          <p:nvPr/>
        </p:nvSpPr>
        <p:spPr>
          <a:xfrm>
            <a:off x="8257540" y="6497955"/>
            <a:ext cx="4671060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对应腾讯接口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 descr="F960A657E0F0CE6687A54BCEA4F558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3710" y="2646045"/>
            <a:ext cx="5325110" cy="35350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4" name="TextBox 8"/>
          <p:cNvSpPr txBox="1"/>
          <p:nvPr/>
        </p:nvSpPr>
        <p:spPr>
          <a:xfrm>
            <a:off x="3433886" y="172434"/>
            <a:ext cx="2807720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资源上传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TextBox 8"/>
          <p:cNvSpPr txBox="1"/>
          <p:nvPr/>
        </p:nvSpPr>
        <p:spPr>
          <a:xfrm>
            <a:off x="831656" y="65452"/>
            <a:ext cx="280772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前台功能设计</a:t>
            </a:r>
            <a:endParaRPr lang="zh-CN" altLang="en-US" sz="3200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6945" y="449580"/>
            <a:ext cx="9050655" cy="5035550"/>
          </a:xfrm>
          <a:prstGeom prst="rect">
            <a:avLst/>
          </a:prstGeom>
        </p:spPr>
      </p:pic>
      <p:pic>
        <p:nvPicPr>
          <p:cNvPr id="9" name="图片 8" descr="`OGJF~XU@4FVROP{%9P~CS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2209800"/>
            <a:ext cx="10409555" cy="4709795"/>
          </a:xfrm>
          <a:prstGeom prst="rect">
            <a:avLst/>
          </a:prstGeom>
        </p:spPr>
      </p:pic>
      <p:sp>
        <p:nvSpPr>
          <p:cNvPr id="10" name="TextBox 8"/>
          <p:cNvSpPr txBox="1"/>
          <p:nvPr/>
        </p:nvSpPr>
        <p:spPr>
          <a:xfrm>
            <a:off x="7146925" y="1016953"/>
            <a:ext cx="4966970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上传功能（网盘上传）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061224" y="1555920"/>
            <a:ext cx="7797526" cy="4120810"/>
          </a:xfrm>
          <a:prstGeom prst="rect">
            <a:avLst/>
          </a:prstGeom>
          <a:solidFill>
            <a:schemeClr val="accent2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" y="1555920"/>
            <a:ext cx="5061223" cy="4120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MH_Others_1"/>
          <p:cNvSpPr txBox="1"/>
          <p:nvPr>
            <p:custDataLst>
              <p:tags r:id="rId1"/>
            </p:custDataLst>
          </p:nvPr>
        </p:nvSpPr>
        <p:spPr>
          <a:xfrm>
            <a:off x="1388815" y="2365779"/>
            <a:ext cx="3078072" cy="176971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115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  <a:endParaRPr lang="zh-CN" altLang="en-US" sz="115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MH_Others_2"/>
          <p:cNvSpPr txBox="1"/>
          <p:nvPr>
            <p:custDataLst>
              <p:tags r:id="rId2"/>
            </p:custDataLst>
          </p:nvPr>
        </p:nvSpPr>
        <p:spPr>
          <a:xfrm>
            <a:off x="1278203" y="4221948"/>
            <a:ext cx="3299296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4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MH_Entry_1"/>
          <p:cNvSpPr/>
          <p:nvPr>
            <p:custDataLst>
              <p:tags r:id="rId3"/>
            </p:custDataLst>
          </p:nvPr>
        </p:nvSpPr>
        <p:spPr>
          <a:xfrm>
            <a:off x="6691911" y="2109080"/>
            <a:ext cx="2466542" cy="53848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系统需求分析</a:t>
            </a:r>
            <a:endParaRPr lang="en-US" altLang="zh-CN" sz="2400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zh-CN" altLang="en-US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MH_Entry_2"/>
          <p:cNvSpPr/>
          <p:nvPr>
            <p:custDataLst>
              <p:tags r:id="rId4"/>
            </p:custDataLst>
          </p:nvPr>
        </p:nvSpPr>
        <p:spPr>
          <a:xfrm>
            <a:off x="6691911" y="3063368"/>
            <a:ext cx="2466542" cy="36893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功能模块设计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MH_Entry_3"/>
          <p:cNvSpPr/>
          <p:nvPr>
            <p:custDataLst>
              <p:tags r:id="rId5"/>
            </p:custDataLst>
          </p:nvPr>
        </p:nvSpPr>
        <p:spPr>
          <a:xfrm>
            <a:off x="6691911" y="3932884"/>
            <a:ext cx="2466542" cy="36893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zh-CN" altLang="en-US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系统功能的实现</a:t>
            </a:r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4000">
        <p15:prstTrans prst="airplane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8" grpId="0"/>
      <p:bldP spid="19" grpId="0"/>
      <p:bldP spid="13" grpId="0" bldLvl="0" animBg="1"/>
      <p:bldP spid="14" grpId="0" bldLvl="0" animBg="1"/>
      <p:bldP spid="15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4" name="TextBox 8"/>
          <p:cNvSpPr txBox="1"/>
          <p:nvPr/>
        </p:nvSpPr>
        <p:spPr>
          <a:xfrm>
            <a:off x="3433886" y="172434"/>
            <a:ext cx="2807720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个人管理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修改头像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TextBox 8"/>
          <p:cNvSpPr txBox="1"/>
          <p:nvPr/>
        </p:nvSpPr>
        <p:spPr>
          <a:xfrm>
            <a:off x="831656" y="65452"/>
            <a:ext cx="280772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前台功能设计</a:t>
            </a:r>
            <a:endParaRPr lang="zh-CN" altLang="en-US" sz="3200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TextBox 8"/>
          <p:cNvSpPr txBox="1"/>
          <p:nvPr/>
        </p:nvSpPr>
        <p:spPr>
          <a:xfrm>
            <a:off x="9548301" y="2761964"/>
            <a:ext cx="2807720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修改头像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TextBox 8"/>
          <p:cNvSpPr txBox="1"/>
          <p:nvPr/>
        </p:nvSpPr>
        <p:spPr>
          <a:xfrm>
            <a:off x="2502976" y="6551009"/>
            <a:ext cx="2807720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修改后头像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264966" y="6350984"/>
            <a:ext cx="2807720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查看历史头像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 descr="1D)Q@G5CW}BX(0Q51HU[}V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995" y="557530"/>
            <a:ext cx="7520305" cy="3994150"/>
          </a:xfrm>
          <a:prstGeom prst="rect">
            <a:avLst/>
          </a:prstGeom>
        </p:spPr>
      </p:pic>
      <p:pic>
        <p:nvPicPr>
          <p:cNvPr id="10" name="图片 9" descr="O4KD`OLMPZYME9N(SSP$A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065" y="521335"/>
            <a:ext cx="2819400" cy="32670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5" y="3640455"/>
            <a:ext cx="5894070" cy="2572385"/>
          </a:xfrm>
          <a:prstGeom prst="rect">
            <a:avLst/>
          </a:prstGeom>
        </p:spPr>
      </p:pic>
      <p:pic>
        <p:nvPicPr>
          <p:cNvPr id="13" name="图片 12" descr="XLOHKBUWO}CX`FT2`DZ${_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080" y="3912235"/>
            <a:ext cx="6443980" cy="230060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410" y="2762250"/>
            <a:ext cx="10296525" cy="2886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4" name="TextBox 8"/>
          <p:cNvSpPr txBox="1"/>
          <p:nvPr/>
        </p:nvSpPr>
        <p:spPr>
          <a:xfrm>
            <a:off x="3434080" y="172720"/>
            <a:ext cx="3733165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个人管理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我的成绩记录及视图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TextBox 8"/>
          <p:cNvSpPr txBox="1"/>
          <p:nvPr/>
        </p:nvSpPr>
        <p:spPr>
          <a:xfrm>
            <a:off x="831656" y="65452"/>
            <a:ext cx="280772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前台功能设计</a:t>
            </a:r>
            <a:endParaRPr lang="zh-CN" altLang="en-US" sz="3200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" name="图片 5" descr="V5_BB%M(V0UEHN9A~Y}}_A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7245" y="3839210"/>
            <a:ext cx="6734810" cy="2316480"/>
          </a:xfrm>
          <a:prstGeom prst="rect">
            <a:avLst/>
          </a:prstGeom>
        </p:spPr>
      </p:pic>
      <p:pic>
        <p:nvPicPr>
          <p:cNvPr id="7" name="图片 6" descr="R0YBY1(G~(38%@N)9]XKSC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" y="3402330"/>
            <a:ext cx="7051675" cy="30003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" y="417830"/>
            <a:ext cx="9349740" cy="3421380"/>
          </a:xfrm>
          <a:prstGeom prst="rect">
            <a:avLst/>
          </a:prstGeom>
        </p:spPr>
      </p:pic>
      <p:sp>
        <p:nvSpPr>
          <p:cNvPr id="2" name="TextBox 8"/>
          <p:cNvSpPr txBox="1"/>
          <p:nvPr/>
        </p:nvSpPr>
        <p:spPr>
          <a:xfrm>
            <a:off x="9299575" y="1285240"/>
            <a:ext cx="3733165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我的个人成绩记录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TextBox 8"/>
          <p:cNvSpPr txBox="1"/>
          <p:nvPr/>
        </p:nvSpPr>
        <p:spPr>
          <a:xfrm>
            <a:off x="2576195" y="6402705"/>
            <a:ext cx="3733165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我的成绩统计图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TextBox 8"/>
          <p:cNvSpPr txBox="1"/>
          <p:nvPr/>
        </p:nvSpPr>
        <p:spPr>
          <a:xfrm>
            <a:off x="8667750" y="6221095"/>
            <a:ext cx="3733165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我的成绩饼状图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4" name="TextBox 8"/>
          <p:cNvSpPr txBox="1"/>
          <p:nvPr/>
        </p:nvSpPr>
        <p:spPr>
          <a:xfrm>
            <a:off x="3434080" y="172720"/>
            <a:ext cx="3898900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个人管理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上传视图及上传结果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TextBox 8"/>
          <p:cNvSpPr txBox="1"/>
          <p:nvPr/>
        </p:nvSpPr>
        <p:spPr>
          <a:xfrm>
            <a:off x="831656" y="65452"/>
            <a:ext cx="280772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前台功能设计</a:t>
            </a:r>
            <a:endParaRPr lang="zh-CN" altLang="en-US" sz="3200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9" name="图片 8" descr="WV{MGXQ}SB]DD3OOXI8PLU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2670" y="557530"/>
            <a:ext cx="9843770" cy="4969510"/>
          </a:xfrm>
          <a:prstGeom prst="rect">
            <a:avLst/>
          </a:prstGeom>
        </p:spPr>
      </p:pic>
      <p:pic>
        <p:nvPicPr>
          <p:cNvPr id="3" name="图片 2" descr="3KS}[AT3${TFAS]B140]7A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60" y="4035425"/>
            <a:ext cx="10058400" cy="3054350"/>
          </a:xfrm>
          <a:prstGeom prst="rect">
            <a:avLst/>
          </a:prstGeom>
        </p:spPr>
      </p:pic>
      <p:sp>
        <p:nvSpPr>
          <p:cNvPr id="2" name="TextBox 8"/>
          <p:cNvSpPr txBox="1"/>
          <p:nvPr/>
        </p:nvSpPr>
        <p:spPr>
          <a:xfrm>
            <a:off x="8328025" y="2278380"/>
            <a:ext cx="3898900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上传记录统计图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TextBox 8"/>
          <p:cNvSpPr txBox="1"/>
          <p:nvPr/>
        </p:nvSpPr>
        <p:spPr>
          <a:xfrm>
            <a:off x="9054465" y="6697345"/>
            <a:ext cx="3898900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上传记录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4" name="TextBox 8"/>
          <p:cNvSpPr txBox="1"/>
          <p:nvPr/>
        </p:nvSpPr>
        <p:spPr>
          <a:xfrm>
            <a:off x="3434080" y="172720"/>
            <a:ext cx="5793105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个人管理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上传下载对比视图及上传下载对比记录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TextBox 8"/>
          <p:cNvSpPr txBox="1"/>
          <p:nvPr/>
        </p:nvSpPr>
        <p:spPr>
          <a:xfrm>
            <a:off x="831656" y="65452"/>
            <a:ext cx="280772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前台功能设计</a:t>
            </a:r>
            <a:endParaRPr lang="zh-CN" altLang="en-US" sz="3200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 descr="CQNKX85J{SC61F%Z{WE_CK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70" y="557530"/>
            <a:ext cx="6734810" cy="3561715"/>
          </a:xfrm>
          <a:prstGeom prst="rect">
            <a:avLst/>
          </a:prstGeom>
        </p:spPr>
      </p:pic>
      <p:pic>
        <p:nvPicPr>
          <p:cNvPr id="4" name="图片 3" descr="G8G@T@IE{WWSBUN%UW]S]M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070" y="449580"/>
            <a:ext cx="6179185" cy="3561715"/>
          </a:xfrm>
          <a:prstGeom prst="rect">
            <a:avLst/>
          </a:prstGeom>
        </p:spPr>
      </p:pic>
      <p:pic>
        <p:nvPicPr>
          <p:cNvPr id="5" name="图片 4" descr="8C[V4AFXYO05@3`OT7$[7{V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855" y="3632835"/>
            <a:ext cx="10058400" cy="3427730"/>
          </a:xfrm>
          <a:prstGeom prst="rect">
            <a:avLst/>
          </a:prstGeom>
        </p:spPr>
      </p:pic>
      <p:sp>
        <p:nvSpPr>
          <p:cNvPr id="3" name="TextBox 8"/>
          <p:cNvSpPr txBox="1"/>
          <p:nvPr/>
        </p:nvSpPr>
        <p:spPr>
          <a:xfrm>
            <a:off x="5022850" y="1130935"/>
            <a:ext cx="5793105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上传下载对比视图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TextBox 8"/>
          <p:cNvSpPr txBox="1"/>
          <p:nvPr/>
        </p:nvSpPr>
        <p:spPr>
          <a:xfrm>
            <a:off x="3639820" y="5450840"/>
            <a:ext cx="5793105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上传下载对比记录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4" name="TextBox 8"/>
          <p:cNvSpPr txBox="1"/>
          <p:nvPr/>
        </p:nvSpPr>
        <p:spPr>
          <a:xfrm>
            <a:off x="3434080" y="172720"/>
            <a:ext cx="4804410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个人管理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签到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视图及签到记录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TextBox 8"/>
          <p:cNvSpPr txBox="1"/>
          <p:nvPr/>
        </p:nvSpPr>
        <p:spPr>
          <a:xfrm>
            <a:off x="831656" y="65452"/>
            <a:ext cx="280772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前台功能设计</a:t>
            </a:r>
            <a:endParaRPr lang="zh-CN" altLang="en-US" sz="3200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" name="图片 5" descr="2U65HO5JC}0W5Q)5$R[9B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3475" y="929005"/>
            <a:ext cx="10058400" cy="48774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2" name="TextBox 8"/>
          <p:cNvSpPr txBox="1"/>
          <p:nvPr/>
        </p:nvSpPr>
        <p:spPr>
          <a:xfrm>
            <a:off x="831656" y="65452"/>
            <a:ext cx="280772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前台功能设计</a:t>
            </a:r>
            <a:endParaRPr lang="zh-CN" altLang="en-US" sz="3200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4" name="TextBox 8"/>
          <p:cNvSpPr txBox="1"/>
          <p:nvPr/>
        </p:nvSpPr>
        <p:spPr>
          <a:xfrm>
            <a:off x="3437890" y="172720"/>
            <a:ext cx="4804410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博客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管理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个人资料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505" y="1576070"/>
            <a:ext cx="9197340" cy="5212080"/>
          </a:xfrm>
          <a:prstGeom prst="rect">
            <a:avLst/>
          </a:prstGeom>
        </p:spPr>
      </p:pic>
      <p:pic>
        <p:nvPicPr>
          <p:cNvPr id="12" name="图片 11" descr="JBSA7YJ00NC(J_[N@8H`L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420" y="1946275"/>
            <a:ext cx="8038465" cy="4841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2" name="TextBox 8"/>
          <p:cNvSpPr txBox="1"/>
          <p:nvPr/>
        </p:nvSpPr>
        <p:spPr>
          <a:xfrm>
            <a:off x="831656" y="65452"/>
            <a:ext cx="280772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前台功能设计</a:t>
            </a:r>
            <a:endParaRPr lang="zh-CN" altLang="en-US" sz="3200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4" name="TextBox 8"/>
          <p:cNvSpPr txBox="1"/>
          <p:nvPr/>
        </p:nvSpPr>
        <p:spPr>
          <a:xfrm>
            <a:off x="3437890" y="172720"/>
            <a:ext cx="4804410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博客管理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论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帖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查看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2740" y="942975"/>
            <a:ext cx="9357360" cy="51663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870" y="1894205"/>
            <a:ext cx="8547100" cy="4352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0250" y="643255"/>
            <a:ext cx="9357360" cy="5166360"/>
          </a:xfrm>
          <a:prstGeom prst="rect">
            <a:avLst/>
          </a:prstGeom>
        </p:spPr>
      </p:pic>
      <p:pic>
        <p:nvPicPr>
          <p:cNvPr id="3" name="图片 2" descr="T4PZ4)VHST@A@D)R$BN%AH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1442085"/>
            <a:ext cx="10058400" cy="5547995"/>
          </a:xfrm>
          <a:prstGeom prst="rect">
            <a:avLst/>
          </a:prstGeom>
        </p:spPr>
      </p:pic>
      <p:sp>
        <p:nvSpPr>
          <p:cNvPr id="42" name="TextBox 8"/>
          <p:cNvSpPr txBox="1"/>
          <p:nvPr/>
        </p:nvSpPr>
        <p:spPr>
          <a:xfrm>
            <a:off x="831656" y="65452"/>
            <a:ext cx="280772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前台功能设计</a:t>
            </a:r>
            <a:endParaRPr lang="zh-CN" altLang="en-US" sz="3200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4" name="TextBox 8"/>
          <p:cNvSpPr txBox="1"/>
          <p:nvPr/>
        </p:nvSpPr>
        <p:spPr>
          <a:xfrm>
            <a:off x="3821430" y="180975"/>
            <a:ext cx="4420870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博客管理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评论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管理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 descr="4M_)L1A2U45YP{DE7J01KQ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665" y="3655060"/>
            <a:ext cx="10058400" cy="3591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7410" y="581660"/>
            <a:ext cx="9525000" cy="5417820"/>
          </a:xfrm>
          <a:prstGeom prst="rect">
            <a:avLst/>
          </a:prstGeom>
        </p:spPr>
      </p:pic>
      <p:sp>
        <p:nvSpPr>
          <p:cNvPr id="104" name="TextBox 8"/>
          <p:cNvSpPr txBox="1"/>
          <p:nvPr/>
        </p:nvSpPr>
        <p:spPr>
          <a:xfrm>
            <a:off x="3821430" y="180975"/>
            <a:ext cx="4420870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博客管理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发布新帖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TextBox 8"/>
          <p:cNvSpPr txBox="1"/>
          <p:nvPr/>
        </p:nvSpPr>
        <p:spPr>
          <a:xfrm>
            <a:off x="831656" y="65452"/>
            <a:ext cx="280772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前台功能设计</a:t>
            </a:r>
            <a:endParaRPr lang="zh-CN" altLang="en-US" sz="3200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"/>
          <p:cNvGrpSpPr/>
          <p:nvPr/>
        </p:nvGrpSpPr>
        <p:grpSpPr>
          <a:xfrm>
            <a:off x="353" y="3025603"/>
            <a:ext cx="6192039" cy="162011"/>
            <a:chOff x="0" y="2341322"/>
            <a:chExt cx="4403469" cy="115214"/>
          </a:xfrm>
          <a:solidFill>
            <a:schemeClr val="accent1"/>
          </a:solidFill>
        </p:grpSpPr>
        <p:sp>
          <p:nvSpPr>
            <p:cNvPr id="13" name="Rectangle 12"/>
            <p:cNvSpPr/>
            <p:nvPr/>
          </p:nvSpPr>
          <p:spPr>
            <a:xfrm>
              <a:off x="0" y="2341322"/>
              <a:ext cx="4403469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450975">
                <a:defRPr/>
              </a:pPr>
              <a:endParaRPr lang="en-US" sz="267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535074" y="2387041"/>
              <a:ext cx="868395" cy="694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450975">
                <a:defRPr/>
              </a:pPr>
              <a:endParaRPr lang="en-US" sz="267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4845199" y="3421633"/>
            <a:ext cx="3744416" cy="7385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4800" dirty="0">
                <a:solidFill>
                  <a:schemeClr val="accent2"/>
                </a:solidFill>
                <a:ea typeface="微软雅黑" panose="020B0503020204020204" pitchFamily="34" charset="-122"/>
                <a:cs typeface="+mn-ea"/>
                <a:sym typeface="+mn-lt"/>
              </a:rPr>
              <a:t>后台功能设计</a:t>
            </a:r>
            <a:endParaRPr lang="zh-CN" altLang="en-US" sz="4800" dirty="0">
              <a:solidFill>
                <a:schemeClr val="accent2"/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"/>
          <p:cNvGrpSpPr/>
          <p:nvPr/>
        </p:nvGrpSpPr>
        <p:grpSpPr>
          <a:xfrm>
            <a:off x="353" y="3025603"/>
            <a:ext cx="6192039" cy="162011"/>
            <a:chOff x="0" y="2341322"/>
            <a:chExt cx="4403469" cy="115214"/>
          </a:xfrm>
          <a:solidFill>
            <a:schemeClr val="accent1"/>
          </a:solidFill>
        </p:grpSpPr>
        <p:sp>
          <p:nvSpPr>
            <p:cNvPr id="13" name="Rectangle 12"/>
            <p:cNvSpPr/>
            <p:nvPr/>
          </p:nvSpPr>
          <p:spPr>
            <a:xfrm>
              <a:off x="0" y="2341322"/>
              <a:ext cx="4403469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450975">
                <a:defRPr/>
              </a:pPr>
              <a:endParaRPr lang="en-US" sz="267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535074" y="2387041"/>
              <a:ext cx="868395" cy="694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450975">
                <a:defRPr/>
              </a:pPr>
              <a:endParaRPr lang="en-US" sz="267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4845199" y="3421633"/>
            <a:ext cx="3744416" cy="7385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4800" dirty="0">
                <a:solidFill>
                  <a:schemeClr val="accent2"/>
                </a:solidFill>
                <a:ea typeface="微软雅黑" panose="020B0503020204020204" pitchFamily="34" charset="-122"/>
                <a:cs typeface="+mn-ea"/>
                <a:sym typeface="+mn-lt"/>
              </a:rPr>
              <a:t>系统需求分析</a:t>
            </a:r>
            <a:endParaRPr lang="zh-CN" altLang="en-US" sz="4800" dirty="0">
              <a:solidFill>
                <a:schemeClr val="accent2"/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4739063" y="4280784"/>
            <a:ext cx="2474708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实地调研</a:t>
            </a:r>
            <a:endParaRPr lang="zh-CN" altLang="en-US" sz="1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6718356" y="4280784"/>
            <a:ext cx="2474708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设计思路</a:t>
            </a:r>
            <a:endParaRPr lang="zh-CN" altLang="en-US" sz="1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739063" y="4648865"/>
            <a:ext cx="2474708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用途</a:t>
            </a:r>
            <a:endParaRPr lang="zh-CN" altLang="en-US" sz="1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18356" y="4648865"/>
            <a:ext cx="2474708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endParaRPr lang="zh-CN" altLang="en-US" sz="1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5"/>
          <p:cNvSpPr txBox="1"/>
          <p:nvPr/>
        </p:nvSpPr>
        <p:spPr>
          <a:xfrm>
            <a:off x="1130938" y="5063856"/>
            <a:ext cx="489654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</a:t>
            </a:r>
            <a:endParaRPr lang="zh-CN" altLang="en-US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16"/>
          <p:cNvSpPr txBox="1"/>
          <p:nvPr/>
        </p:nvSpPr>
        <p:spPr>
          <a:xfrm>
            <a:off x="1130938" y="4743125"/>
            <a:ext cx="161582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TextBox 15"/>
          <p:cNvSpPr txBox="1"/>
          <p:nvPr/>
        </p:nvSpPr>
        <p:spPr>
          <a:xfrm>
            <a:off x="6861423" y="5068779"/>
            <a:ext cx="4896544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修改文字内容，也可以直接复你的内容到此。请替换文字内容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</a:t>
            </a:r>
            <a:endParaRPr lang="zh-CN" altLang="en-US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Box 16"/>
          <p:cNvSpPr txBox="1"/>
          <p:nvPr/>
        </p:nvSpPr>
        <p:spPr>
          <a:xfrm>
            <a:off x="6861423" y="4748048"/>
            <a:ext cx="161582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4" name="TextBox 8"/>
          <p:cNvSpPr txBox="1"/>
          <p:nvPr/>
        </p:nvSpPr>
        <p:spPr>
          <a:xfrm>
            <a:off x="3423285" y="173355"/>
            <a:ext cx="4049395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成员管理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批量启用停用成员信息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TextBox 8"/>
          <p:cNvSpPr txBox="1"/>
          <p:nvPr/>
        </p:nvSpPr>
        <p:spPr>
          <a:xfrm>
            <a:off x="831656" y="65452"/>
            <a:ext cx="280772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后台功能设计</a:t>
            </a:r>
            <a:endParaRPr lang="zh-CN" altLang="en-US" sz="3200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160" y="710565"/>
            <a:ext cx="6189980" cy="33534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755" y="709930"/>
            <a:ext cx="6238875" cy="33540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745" y="2849880"/>
            <a:ext cx="7795260" cy="4396740"/>
          </a:xfrm>
          <a:prstGeom prst="rect">
            <a:avLst/>
          </a:prstGeom>
        </p:spPr>
      </p:pic>
      <p:sp>
        <p:nvSpPr>
          <p:cNvPr id="3" name="TextBox 8"/>
          <p:cNvSpPr txBox="1"/>
          <p:nvPr/>
        </p:nvSpPr>
        <p:spPr>
          <a:xfrm>
            <a:off x="4961255" y="4064000"/>
            <a:ext cx="5793105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批量启用停用成员信息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TextBox 8"/>
          <p:cNvSpPr txBox="1"/>
          <p:nvPr/>
        </p:nvSpPr>
        <p:spPr>
          <a:xfrm>
            <a:off x="9874885" y="5959475"/>
            <a:ext cx="5793105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批量启用停用成员对比图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Box 8"/>
          <p:cNvSpPr txBox="1"/>
          <p:nvPr/>
        </p:nvSpPr>
        <p:spPr>
          <a:xfrm>
            <a:off x="3434080" y="172720"/>
            <a:ext cx="3955415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成员管理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批量删除成员信息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TextBox 8"/>
          <p:cNvSpPr txBox="1"/>
          <p:nvPr/>
        </p:nvSpPr>
        <p:spPr>
          <a:xfrm>
            <a:off x="831656" y="65452"/>
            <a:ext cx="280772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后台功能设计</a:t>
            </a:r>
            <a:endParaRPr lang="zh-CN" altLang="en-US" sz="3200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 descr="}VI4WV69_%)E~2O17)APH9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6540" y="449580"/>
            <a:ext cx="8428355" cy="3242945"/>
          </a:xfrm>
          <a:prstGeom prst="rect">
            <a:avLst/>
          </a:prstGeom>
        </p:spPr>
      </p:pic>
      <p:pic>
        <p:nvPicPr>
          <p:cNvPr id="3" name="图片 2" descr="MOGOVY7}$@679UIFL0_$}F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540" y="3266440"/>
            <a:ext cx="8428355" cy="3707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Box 8"/>
          <p:cNvSpPr txBox="1"/>
          <p:nvPr/>
        </p:nvSpPr>
        <p:spPr>
          <a:xfrm>
            <a:off x="3434080" y="172720"/>
            <a:ext cx="4732655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社团管理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社团介绍管理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社团成就管理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TextBox 8"/>
          <p:cNvSpPr txBox="1"/>
          <p:nvPr/>
        </p:nvSpPr>
        <p:spPr>
          <a:xfrm>
            <a:off x="831656" y="65452"/>
            <a:ext cx="280772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后台功能设计</a:t>
            </a:r>
            <a:endParaRPr lang="zh-CN" altLang="en-US" sz="3200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9365" y="720725"/>
            <a:ext cx="9413240" cy="5305425"/>
          </a:xfrm>
          <a:prstGeom prst="rect">
            <a:avLst/>
          </a:prstGeom>
        </p:spPr>
      </p:pic>
      <p:pic>
        <p:nvPicPr>
          <p:cNvPr id="4" name="图片 3" descr="%X2HQF`9TF({]712R62P@~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365" y="1596390"/>
            <a:ext cx="9412605" cy="53041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556046" y="1025874"/>
            <a:ext cx="2807720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社团介绍增删改查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10556046" y="3477609"/>
            <a:ext cx="2807720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社团成就增删改查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Box 8"/>
          <p:cNvSpPr txBox="1"/>
          <p:nvPr/>
        </p:nvSpPr>
        <p:spPr>
          <a:xfrm>
            <a:off x="3434080" y="173355"/>
            <a:ext cx="3081020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社团管理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社团分享下载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TextBox 8"/>
          <p:cNvSpPr txBox="1"/>
          <p:nvPr/>
        </p:nvSpPr>
        <p:spPr>
          <a:xfrm>
            <a:off x="831656" y="65452"/>
            <a:ext cx="280772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后台功能设计</a:t>
            </a:r>
            <a:endParaRPr lang="zh-CN" altLang="en-US" sz="3200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 descr="N_G8_F[9C}YQ@B{B3V15KZ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0235" y="450215"/>
            <a:ext cx="9744075" cy="4438650"/>
          </a:xfrm>
          <a:prstGeom prst="rect">
            <a:avLst/>
          </a:prstGeom>
        </p:spPr>
      </p:pic>
      <p:pic>
        <p:nvPicPr>
          <p:cNvPr id="3" name="图片 2" descr="V7W@[KN3REQM7ZML0V)I4@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35" y="2037715"/>
            <a:ext cx="9743440" cy="4019550"/>
          </a:xfrm>
          <a:prstGeom prst="rect">
            <a:avLst/>
          </a:prstGeom>
        </p:spPr>
      </p:pic>
      <p:sp>
        <p:nvSpPr>
          <p:cNvPr id="4" name="TextBox 8"/>
          <p:cNvSpPr txBox="1"/>
          <p:nvPr/>
        </p:nvSpPr>
        <p:spPr>
          <a:xfrm>
            <a:off x="10022205" y="784225"/>
            <a:ext cx="3081020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社团分享信息增删改查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TextBox 8"/>
          <p:cNvSpPr txBox="1"/>
          <p:nvPr/>
        </p:nvSpPr>
        <p:spPr>
          <a:xfrm>
            <a:off x="10022205" y="4457065"/>
            <a:ext cx="3081020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社团分享下载操作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Box 8"/>
          <p:cNvSpPr txBox="1"/>
          <p:nvPr/>
        </p:nvSpPr>
        <p:spPr>
          <a:xfrm>
            <a:off x="3434080" y="172720"/>
            <a:ext cx="3259455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社团管理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优秀作品管理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TextBox 8"/>
          <p:cNvSpPr txBox="1"/>
          <p:nvPr/>
        </p:nvSpPr>
        <p:spPr>
          <a:xfrm>
            <a:off x="831656" y="65452"/>
            <a:ext cx="280772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后台功能设计</a:t>
            </a:r>
            <a:endParaRPr lang="zh-CN" altLang="en-US" sz="3200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2485" y="3247390"/>
            <a:ext cx="9224010" cy="38938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35" y="449580"/>
            <a:ext cx="9243060" cy="4424680"/>
          </a:xfrm>
          <a:prstGeom prst="rect">
            <a:avLst/>
          </a:prstGeom>
        </p:spPr>
      </p:pic>
      <p:sp>
        <p:nvSpPr>
          <p:cNvPr id="5" name="TextBox 8"/>
          <p:cNvSpPr txBox="1"/>
          <p:nvPr/>
        </p:nvSpPr>
        <p:spPr>
          <a:xfrm>
            <a:off x="9791065" y="847090"/>
            <a:ext cx="3259455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优秀作品作品增删改查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TextBox 8"/>
          <p:cNvSpPr txBox="1"/>
          <p:nvPr/>
        </p:nvSpPr>
        <p:spPr>
          <a:xfrm>
            <a:off x="9644380" y="5656580"/>
            <a:ext cx="3259455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优秀作品作品下载操作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4" name="TextBox 8"/>
          <p:cNvSpPr txBox="1"/>
          <p:nvPr/>
        </p:nvSpPr>
        <p:spPr>
          <a:xfrm>
            <a:off x="3434080" y="172720"/>
            <a:ext cx="4344670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课程管理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课程批量停用启用操作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TextBox 8"/>
          <p:cNvSpPr txBox="1"/>
          <p:nvPr/>
        </p:nvSpPr>
        <p:spPr>
          <a:xfrm>
            <a:off x="831656" y="65452"/>
            <a:ext cx="280772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后台功能设计</a:t>
            </a:r>
            <a:endParaRPr lang="zh-CN" altLang="en-US" sz="3200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 descr="]20_TOQWSN6P2LITLT[T}3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625" y="829310"/>
            <a:ext cx="7826375" cy="40582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430" y="828675"/>
            <a:ext cx="6551295" cy="22631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7430" y="3091815"/>
            <a:ext cx="6551930" cy="24453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200" y="3935730"/>
            <a:ext cx="7604760" cy="3108960"/>
          </a:xfrm>
          <a:prstGeom prst="rect">
            <a:avLst/>
          </a:prstGeom>
        </p:spPr>
      </p:pic>
      <p:sp>
        <p:nvSpPr>
          <p:cNvPr id="6" name="TextBox 8"/>
          <p:cNvSpPr txBox="1"/>
          <p:nvPr/>
        </p:nvSpPr>
        <p:spPr>
          <a:xfrm>
            <a:off x="3192780" y="551815"/>
            <a:ext cx="4344670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课程增删改查操作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TextBox 8"/>
          <p:cNvSpPr txBox="1"/>
          <p:nvPr/>
        </p:nvSpPr>
        <p:spPr>
          <a:xfrm>
            <a:off x="8883015" y="437515"/>
            <a:ext cx="4344670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课程批量启用停用操作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4" name="TextBox 8"/>
          <p:cNvSpPr txBox="1"/>
          <p:nvPr/>
        </p:nvSpPr>
        <p:spPr>
          <a:xfrm>
            <a:off x="3434080" y="172720"/>
            <a:ext cx="4280535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试题管理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试题信息增删改查操作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TextBox 8"/>
          <p:cNvSpPr txBox="1"/>
          <p:nvPr/>
        </p:nvSpPr>
        <p:spPr>
          <a:xfrm>
            <a:off x="831656" y="65452"/>
            <a:ext cx="280772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后台功能设计</a:t>
            </a:r>
            <a:endParaRPr lang="zh-CN" altLang="en-US" sz="3200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5850" y="846455"/>
            <a:ext cx="9271000" cy="55397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4" name="TextBox 8"/>
          <p:cNvSpPr txBox="1"/>
          <p:nvPr/>
        </p:nvSpPr>
        <p:spPr>
          <a:xfrm>
            <a:off x="3434080" y="172720"/>
            <a:ext cx="3408045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试题管理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生成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Exel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表格操作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TextBox 8"/>
          <p:cNvSpPr txBox="1"/>
          <p:nvPr/>
        </p:nvSpPr>
        <p:spPr>
          <a:xfrm>
            <a:off x="831656" y="65452"/>
            <a:ext cx="280772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后台功能设计</a:t>
            </a:r>
            <a:endParaRPr lang="zh-CN" altLang="en-US" sz="3200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TextBox 8"/>
          <p:cNvSpPr txBox="1"/>
          <p:nvPr/>
        </p:nvSpPr>
        <p:spPr>
          <a:xfrm>
            <a:off x="10221595" y="1152525"/>
            <a:ext cx="3408045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0495" y="861060"/>
            <a:ext cx="8801100" cy="4943475"/>
          </a:xfrm>
          <a:prstGeom prst="rect">
            <a:avLst/>
          </a:prstGeom>
        </p:spPr>
      </p:pic>
      <p:pic>
        <p:nvPicPr>
          <p:cNvPr id="2" name="图片 1" descr="4HVM6CQZXOPFOAKQTBHCG1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285" y="2235200"/>
            <a:ext cx="8830310" cy="48856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4" name="TextBox 8"/>
          <p:cNvSpPr txBox="1"/>
          <p:nvPr/>
        </p:nvSpPr>
        <p:spPr>
          <a:xfrm>
            <a:off x="3434080" y="172720"/>
            <a:ext cx="3408045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上传审核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老师审核上传信息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TextBox 8"/>
          <p:cNvSpPr txBox="1"/>
          <p:nvPr/>
        </p:nvSpPr>
        <p:spPr>
          <a:xfrm>
            <a:off x="831656" y="65452"/>
            <a:ext cx="280772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后台功能设计</a:t>
            </a:r>
            <a:endParaRPr lang="zh-CN" altLang="en-US" sz="3200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TextBox 8"/>
          <p:cNvSpPr txBox="1"/>
          <p:nvPr/>
        </p:nvSpPr>
        <p:spPr>
          <a:xfrm>
            <a:off x="10221595" y="1152525"/>
            <a:ext cx="3408045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" name="图片 6" descr="{J8DWA_MAU9U`QQA@DCP0N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430" y="662940"/>
            <a:ext cx="9925050" cy="4216400"/>
          </a:xfrm>
          <a:prstGeom prst="rect">
            <a:avLst/>
          </a:prstGeom>
        </p:spPr>
      </p:pic>
      <p:pic>
        <p:nvPicPr>
          <p:cNvPr id="8" name="图片 7" descr="VV(K)%AJSH0AOB%Y0~G1E0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70" y="4963795"/>
            <a:ext cx="9610725" cy="1828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064750" y="1249045"/>
            <a:ext cx="3408045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上传审核增删改查操作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9970770" y="5655310"/>
            <a:ext cx="3408045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老师操作通过和拒绝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4" name="TextBox 8"/>
          <p:cNvSpPr txBox="1"/>
          <p:nvPr/>
        </p:nvSpPr>
        <p:spPr>
          <a:xfrm>
            <a:off x="3434080" y="172720"/>
            <a:ext cx="3408045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通知管理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老师发布通知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TextBox 8"/>
          <p:cNvSpPr txBox="1"/>
          <p:nvPr/>
        </p:nvSpPr>
        <p:spPr>
          <a:xfrm>
            <a:off x="831656" y="65452"/>
            <a:ext cx="280772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后台功能设计</a:t>
            </a:r>
            <a:endParaRPr lang="zh-CN" altLang="en-US" sz="3200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TextBox 8"/>
          <p:cNvSpPr txBox="1"/>
          <p:nvPr/>
        </p:nvSpPr>
        <p:spPr>
          <a:xfrm>
            <a:off x="10221595" y="1152525"/>
            <a:ext cx="3408045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 descr="1(24_BUQ3576]$6XR@_Z0{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960" y="557530"/>
            <a:ext cx="8545830" cy="35985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35" y="2713990"/>
            <a:ext cx="7830820" cy="40303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2430" y="1152525"/>
            <a:ext cx="2905125" cy="5142865"/>
          </a:xfrm>
          <a:prstGeom prst="rect">
            <a:avLst/>
          </a:prstGeom>
        </p:spPr>
      </p:pic>
      <p:sp>
        <p:nvSpPr>
          <p:cNvPr id="10" name="TextBox 8"/>
          <p:cNvSpPr txBox="1"/>
          <p:nvPr/>
        </p:nvSpPr>
        <p:spPr>
          <a:xfrm>
            <a:off x="8779510" y="875665"/>
            <a:ext cx="3408045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通知信息的增删改查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TextBox 8"/>
          <p:cNvSpPr txBox="1"/>
          <p:nvPr/>
        </p:nvSpPr>
        <p:spPr>
          <a:xfrm>
            <a:off x="3887470" y="6744335"/>
            <a:ext cx="3408045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老师发布通知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Box 8"/>
          <p:cNvSpPr txBox="1"/>
          <p:nvPr/>
        </p:nvSpPr>
        <p:spPr>
          <a:xfrm>
            <a:off x="9486900" y="6295390"/>
            <a:ext cx="3408045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学生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手机接收发布通知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>
            <a:spLocks noChangeArrowheads="1"/>
          </p:cNvSpPr>
          <p:nvPr/>
        </p:nvSpPr>
        <p:spPr bwMode="auto">
          <a:xfrm>
            <a:off x="1840098" y="4040776"/>
            <a:ext cx="71814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文字内容</a:t>
            </a:r>
            <a:endParaRPr lang="en-US" altLang="zh-CN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2" name="Content Placeholder 2"/>
          <p:cNvSpPr txBox="1"/>
          <p:nvPr/>
        </p:nvSpPr>
        <p:spPr>
          <a:xfrm>
            <a:off x="527685" y="2322830"/>
            <a:ext cx="6759575" cy="193865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     </a:t>
            </a:r>
            <a:r>
              <a:rPr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IT启航</a:t>
            </a:r>
            <a:r>
              <a:rPr lang="zh-CN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团队</a:t>
            </a:r>
            <a:r>
              <a:rPr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，</a:t>
            </a:r>
            <a:r>
              <a:rPr lang="zh-CN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是一个技术性学术交流的社团，通过对</a:t>
            </a:r>
            <a:r>
              <a:rPr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我校信息院IT启航大创社团</a:t>
            </a:r>
            <a:r>
              <a:rPr lang="zh-CN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的实际调研</a:t>
            </a:r>
            <a:r>
              <a:rPr lang="zh-CN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，开发了大创团队管理系统，</a:t>
            </a:r>
            <a:r>
              <a:rPr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在实际调研过程中，发现以往的大创社团活动局限在实验室的自主学习，不能够有效率的提高社团学习积极性，针对于此现象，设计了关于社团活动和学习的管理类网站，此网站分为三个角色，学生端，负责人端，老师端（管理员）。</a:t>
            </a:r>
            <a:endParaRPr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2" name="文本框 41"/>
          <p:cNvSpPr txBox="1">
            <a:spLocks noChangeArrowheads="1"/>
          </p:cNvSpPr>
          <p:nvPr/>
        </p:nvSpPr>
        <p:spPr bwMode="auto">
          <a:xfrm>
            <a:off x="4659088" y="4040776"/>
            <a:ext cx="71814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文字内容</a:t>
            </a:r>
            <a:endParaRPr lang="en-US" altLang="zh-CN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>
            <a:spLocks noChangeArrowheads="1"/>
          </p:cNvSpPr>
          <p:nvPr/>
        </p:nvSpPr>
        <p:spPr bwMode="auto">
          <a:xfrm>
            <a:off x="10339432" y="4040776"/>
            <a:ext cx="71814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文字内容</a:t>
            </a:r>
            <a:endParaRPr lang="en-US" altLang="zh-CN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TextBox 8"/>
          <p:cNvSpPr txBox="1"/>
          <p:nvPr/>
        </p:nvSpPr>
        <p:spPr>
          <a:xfrm>
            <a:off x="854710" y="468948"/>
            <a:ext cx="3477895" cy="6153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40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系统需求分析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9355" y="1704340"/>
            <a:ext cx="5205730" cy="4181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2" grpId="0"/>
      <p:bldP spid="42" grpId="0"/>
      <p:bldP spid="4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4" name="TextBox 8"/>
          <p:cNvSpPr txBox="1"/>
          <p:nvPr/>
        </p:nvSpPr>
        <p:spPr>
          <a:xfrm>
            <a:off x="3434080" y="172720"/>
            <a:ext cx="3408045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签到管理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签到日期管理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TextBox 8"/>
          <p:cNvSpPr txBox="1"/>
          <p:nvPr/>
        </p:nvSpPr>
        <p:spPr>
          <a:xfrm>
            <a:off x="831656" y="65452"/>
            <a:ext cx="280772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后台功能设计</a:t>
            </a:r>
            <a:endParaRPr lang="zh-CN" altLang="en-US" sz="3200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TextBox 8"/>
          <p:cNvSpPr txBox="1"/>
          <p:nvPr/>
        </p:nvSpPr>
        <p:spPr>
          <a:xfrm>
            <a:off x="10221595" y="1152525"/>
            <a:ext cx="3408045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360" y="557530"/>
            <a:ext cx="8128000" cy="3741420"/>
          </a:xfrm>
          <a:prstGeom prst="rect">
            <a:avLst/>
          </a:prstGeom>
        </p:spPr>
      </p:pic>
      <p:sp>
        <p:nvSpPr>
          <p:cNvPr id="6" name="TextBox 8"/>
          <p:cNvSpPr txBox="1"/>
          <p:nvPr/>
        </p:nvSpPr>
        <p:spPr>
          <a:xfrm>
            <a:off x="8341360" y="875665"/>
            <a:ext cx="3408045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签到日期的增删改查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044055" y="4843780"/>
            <a:ext cx="3408045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老师设置签到日期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9" name="图片 8" descr="@FRNQ]2W1M4MEM6QR]F~~(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460" y="2705735"/>
            <a:ext cx="5257800" cy="4552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4" name="TextBox 8"/>
          <p:cNvSpPr txBox="1"/>
          <p:nvPr/>
        </p:nvSpPr>
        <p:spPr>
          <a:xfrm>
            <a:off x="3434080" y="172720"/>
            <a:ext cx="4375785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签到管理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前台学生是否签到对比图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TextBox 8"/>
          <p:cNvSpPr txBox="1"/>
          <p:nvPr/>
        </p:nvSpPr>
        <p:spPr>
          <a:xfrm>
            <a:off x="831656" y="65452"/>
            <a:ext cx="280772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后台功能设计</a:t>
            </a:r>
            <a:endParaRPr lang="zh-CN" altLang="en-US" sz="3200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TextBox 8"/>
          <p:cNvSpPr txBox="1"/>
          <p:nvPr/>
        </p:nvSpPr>
        <p:spPr>
          <a:xfrm>
            <a:off x="10221595" y="1152525"/>
            <a:ext cx="3408045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 descr="V@))~NVI[S$JL6@9Z4VR{}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920" y="557530"/>
            <a:ext cx="9711055" cy="4572000"/>
          </a:xfrm>
          <a:prstGeom prst="rect">
            <a:avLst/>
          </a:prstGeom>
        </p:spPr>
      </p:pic>
      <p:pic>
        <p:nvPicPr>
          <p:cNvPr id="3" name="图片 2" descr="ST%B$7HMNAM6T_BT)I~VR~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70" y="2844800"/>
            <a:ext cx="10058400" cy="4383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4" name="TextBox 8"/>
          <p:cNvSpPr txBox="1"/>
          <p:nvPr/>
        </p:nvSpPr>
        <p:spPr>
          <a:xfrm>
            <a:off x="3434080" y="172720"/>
            <a:ext cx="3408045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签到管理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签到记录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TextBox 8"/>
          <p:cNvSpPr txBox="1"/>
          <p:nvPr/>
        </p:nvSpPr>
        <p:spPr>
          <a:xfrm>
            <a:off x="831656" y="65452"/>
            <a:ext cx="280772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后台功能设计</a:t>
            </a:r>
            <a:endParaRPr lang="zh-CN" altLang="en-US" sz="3200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TextBox 8"/>
          <p:cNvSpPr txBox="1"/>
          <p:nvPr/>
        </p:nvSpPr>
        <p:spPr>
          <a:xfrm>
            <a:off x="10221595" y="1152525"/>
            <a:ext cx="3408045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 descr="1X_RKO72}@%JTVOVU]LGNO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240" y="804545"/>
            <a:ext cx="9991725" cy="4572000"/>
          </a:xfrm>
          <a:prstGeom prst="rect">
            <a:avLst/>
          </a:prstGeom>
        </p:spPr>
      </p:pic>
      <p:sp>
        <p:nvSpPr>
          <p:cNvPr id="3" name="TextBox 8"/>
          <p:cNvSpPr txBox="1"/>
          <p:nvPr/>
        </p:nvSpPr>
        <p:spPr>
          <a:xfrm>
            <a:off x="9912985" y="986790"/>
            <a:ext cx="3408045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老师签到信息的增删改查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 descr="{HSGKHP2Z~%)Y(7ZF3`J)MU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00" y="2745740"/>
            <a:ext cx="4352925" cy="4181475"/>
          </a:xfrm>
          <a:prstGeom prst="rect">
            <a:avLst/>
          </a:prstGeom>
        </p:spPr>
      </p:pic>
      <p:sp>
        <p:nvSpPr>
          <p:cNvPr id="6" name="TextBox 8"/>
          <p:cNvSpPr txBox="1"/>
          <p:nvPr/>
        </p:nvSpPr>
        <p:spPr>
          <a:xfrm>
            <a:off x="6842125" y="5712460"/>
            <a:ext cx="3408045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老师按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签到日期查看签到情况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(1%EF%)C)UO@YCA({VOGMD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0" y="996950"/>
            <a:ext cx="8595995" cy="5020945"/>
          </a:xfrm>
          <a:prstGeom prst="rect">
            <a:avLst/>
          </a:prstGeom>
        </p:spPr>
      </p:pic>
      <p:sp>
        <p:nvSpPr>
          <p:cNvPr id="43" name="TextBox 8"/>
          <p:cNvSpPr txBox="1"/>
          <p:nvPr/>
        </p:nvSpPr>
        <p:spPr>
          <a:xfrm>
            <a:off x="831656" y="65452"/>
            <a:ext cx="280772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后台功能设计</a:t>
            </a:r>
            <a:endParaRPr lang="zh-CN" altLang="en-US" sz="3200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4" name="TextBox 8"/>
          <p:cNvSpPr txBox="1"/>
          <p:nvPr/>
        </p:nvSpPr>
        <p:spPr>
          <a:xfrm>
            <a:off x="3434080" y="172720"/>
            <a:ext cx="4112895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签到管理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签到记录生成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Execl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表格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 descr="R9H1I9~8`9A]4B~O]1K601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700" y="996950"/>
            <a:ext cx="6814820" cy="50215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" name="TextBox 8"/>
          <p:cNvSpPr txBox="1"/>
          <p:nvPr/>
        </p:nvSpPr>
        <p:spPr>
          <a:xfrm>
            <a:off x="831656" y="65452"/>
            <a:ext cx="280772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后台功能设计</a:t>
            </a:r>
            <a:endParaRPr lang="zh-CN" altLang="en-US" sz="3200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4" name="TextBox 8"/>
          <p:cNvSpPr txBox="1"/>
          <p:nvPr/>
        </p:nvSpPr>
        <p:spPr>
          <a:xfrm>
            <a:off x="3423920" y="173355"/>
            <a:ext cx="5523230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系统统计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 descr="9W)$QY[KS`~Z`TOYQILKYW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0725" y="655955"/>
            <a:ext cx="7943850" cy="5667375"/>
          </a:xfrm>
          <a:prstGeom prst="rect">
            <a:avLst/>
          </a:prstGeom>
        </p:spPr>
      </p:pic>
      <p:pic>
        <p:nvPicPr>
          <p:cNvPr id="4" name="图片 3" descr="@YZF7O_WC7OJ]MLND989)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2978150"/>
            <a:ext cx="10058400" cy="361124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423920" y="1045210"/>
            <a:ext cx="5523230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23920" y="911225"/>
            <a:ext cx="5523230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TextBox 8"/>
          <p:cNvSpPr txBox="1"/>
          <p:nvPr/>
        </p:nvSpPr>
        <p:spPr>
          <a:xfrm>
            <a:off x="6649085" y="450215"/>
            <a:ext cx="5523230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总结全部社团成员的上传下载资源情况视图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Box 8"/>
          <p:cNvSpPr txBox="1"/>
          <p:nvPr/>
        </p:nvSpPr>
        <p:spPr>
          <a:xfrm>
            <a:off x="6986270" y="6589395"/>
            <a:ext cx="5523230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总结全部社团成员的出席情况视图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图片 14" descr=")DC81BW~DPDMC1HCXDQF0I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0175" y="414655"/>
            <a:ext cx="10058400" cy="4886325"/>
          </a:xfrm>
          <a:prstGeom prst="rect">
            <a:avLst/>
          </a:prstGeom>
        </p:spPr>
      </p:pic>
      <p:sp>
        <p:nvSpPr>
          <p:cNvPr id="16" name="TextBox 8"/>
          <p:cNvSpPr txBox="1"/>
          <p:nvPr/>
        </p:nvSpPr>
        <p:spPr>
          <a:xfrm>
            <a:off x="3667760" y="5300980"/>
            <a:ext cx="5523230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总结全部社团成员的考试总体水平视图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" name="TextBox 8"/>
          <p:cNvSpPr txBox="1"/>
          <p:nvPr/>
        </p:nvSpPr>
        <p:spPr>
          <a:xfrm>
            <a:off x="831656" y="65452"/>
            <a:ext cx="280772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后台功能设计</a:t>
            </a:r>
            <a:endParaRPr lang="zh-CN" altLang="en-US" sz="3200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4" name="TextBox 8"/>
          <p:cNvSpPr txBox="1"/>
          <p:nvPr/>
        </p:nvSpPr>
        <p:spPr>
          <a:xfrm>
            <a:off x="3423920" y="173355"/>
            <a:ext cx="5523230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博客管理-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基本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设置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 descr="QX@EYT2SQQTG_%NW65KKN~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2105" y="1158875"/>
            <a:ext cx="10058400" cy="4914265"/>
          </a:xfrm>
          <a:prstGeom prst="rect">
            <a:avLst/>
          </a:prstGeom>
        </p:spPr>
      </p:pic>
      <p:sp>
        <p:nvSpPr>
          <p:cNvPr id="5" name="TextBox 8"/>
          <p:cNvSpPr txBox="1"/>
          <p:nvPr/>
        </p:nvSpPr>
        <p:spPr>
          <a:xfrm>
            <a:off x="4683760" y="1757680"/>
            <a:ext cx="5523230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博客管理-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网站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设置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885" y="2608580"/>
            <a:ext cx="9639300" cy="3381375"/>
          </a:xfrm>
          <a:prstGeom prst="rect">
            <a:avLst/>
          </a:prstGeom>
        </p:spPr>
      </p:pic>
      <p:sp>
        <p:nvSpPr>
          <p:cNvPr id="7" name="TextBox 8"/>
          <p:cNvSpPr txBox="1"/>
          <p:nvPr/>
        </p:nvSpPr>
        <p:spPr>
          <a:xfrm>
            <a:off x="4683760" y="5989955"/>
            <a:ext cx="5523230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博客管理-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访问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设置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820" y="982345"/>
            <a:ext cx="12182475" cy="52673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820" y="982345"/>
            <a:ext cx="12182475" cy="5267325"/>
          </a:xfrm>
          <a:prstGeom prst="rect">
            <a:avLst/>
          </a:prstGeom>
        </p:spPr>
      </p:pic>
      <p:sp>
        <p:nvSpPr>
          <p:cNvPr id="43" name="TextBox 8"/>
          <p:cNvSpPr txBox="1"/>
          <p:nvPr/>
        </p:nvSpPr>
        <p:spPr>
          <a:xfrm>
            <a:off x="831656" y="65452"/>
            <a:ext cx="280772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后台功能设计</a:t>
            </a:r>
            <a:endParaRPr lang="zh-CN" altLang="en-US" sz="3200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4" name="TextBox 8"/>
          <p:cNvSpPr txBox="1"/>
          <p:nvPr/>
        </p:nvSpPr>
        <p:spPr>
          <a:xfrm>
            <a:off x="3423920" y="173355"/>
            <a:ext cx="5523230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博客管理-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用户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管理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2170" y="835025"/>
            <a:ext cx="11153775" cy="5562600"/>
          </a:xfrm>
          <a:prstGeom prst="rect">
            <a:avLst/>
          </a:prstGeom>
        </p:spPr>
      </p:pic>
      <p:sp>
        <p:nvSpPr>
          <p:cNvPr id="43" name="TextBox 8"/>
          <p:cNvSpPr txBox="1"/>
          <p:nvPr/>
        </p:nvSpPr>
        <p:spPr>
          <a:xfrm>
            <a:off x="831656" y="65452"/>
            <a:ext cx="280772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后台功能设计</a:t>
            </a:r>
            <a:endParaRPr lang="zh-CN" altLang="en-US" sz="3200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4" name="TextBox 8"/>
          <p:cNvSpPr txBox="1"/>
          <p:nvPr/>
        </p:nvSpPr>
        <p:spPr>
          <a:xfrm>
            <a:off x="3423920" y="173355"/>
            <a:ext cx="5523230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博客管理-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板块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管理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3317875"/>
            <a:ext cx="10248900" cy="3286125"/>
          </a:xfrm>
          <a:prstGeom prst="rect">
            <a:avLst/>
          </a:prstGeom>
        </p:spPr>
      </p:pic>
      <p:sp>
        <p:nvSpPr>
          <p:cNvPr id="5" name="TextBox 8"/>
          <p:cNvSpPr txBox="1"/>
          <p:nvPr/>
        </p:nvSpPr>
        <p:spPr>
          <a:xfrm>
            <a:off x="8947150" y="6120765"/>
            <a:ext cx="5523230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博客管理-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板块主题管理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1657350"/>
            <a:ext cx="12858750" cy="3917950"/>
          </a:xfrm>
          <a:prstGeom prst="rect">
            <a:avLst/>
          </a:prstGeom>
          <a:solidFill>
            <a:srgbClr val="00B0F0">
              <a:alpha val="50196"/>
            </a:srgb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259"/>
          <p:cNvSpPr>
            <a:spLocks noChangeArrowheads="1"/>
          </p:cNvSpPr>
          <p:nvPr/>
        </p:nvSpPr>
        <p:spPr bwMode="auto">
          <a:xfrm>
            <a:off x="3790950" y="2315989"/>
            <a:ext cx="5276850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感谢聆听，批评指导</a:t>
            </a:r>
            <a:endParaRPr lang="zh-CN" alt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259"/>
          <p:cNvSpPr>
            <a:spLocks noChangeArrowheads="1"/>
          </p:cNvSpPr>
          <p:nvPr/>
        </p:nvSpPr>
        <p:spPr bwMode="auto">
          <a:xfrm>
            <a:off x="2552700" y="2857131"/>
            <a:ext cx="7753350" cy="147732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9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THANK YOU</a:t>
            </a:r>
            <a:endParaRPr lang="zh-CN" altLang="en-US" sz="9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fractur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99"/>
                            </p:stCondLst>
                            <p:childTnLst>
                              <p:par>
                                <p:cTn id="2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899"/>
                            </p:stCondLst>
                            <p:childTnLst>
                              <p:par>
                                <p:cTn id="2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99"/>
                            </p:stCondLst>
                            <p:childTnLst>
                              <p:par>
                                <p:cTn id="3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8" grpId="0"/>
      <p:bldP spid="8" grpId="1"/>
      <p:bldP spid="10" grpId="0"/>
      <p:bldP spid="1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Group 16"/>
          <p:cNvGrpSpPr/>
          <p:nvPr/>
        </p:nvGrpSpPr>
        <p:grpSpPr>
          <a:xfrm>
            <a:off x="-20602" y="3046558"/>
            <a:ext cx="6192039" cy="162011"/>
            <a:chOff x="0" y="2341322"/>
            <a:chExt cx="4403469" cy="115214"/>
          </a:xfrm>
          <a:solidFill>
            <a:schemeClr val="accent1"/>
          </a:solidFill>
        </p:grpSpPr>
        <p:sp>
          <p:nvSpPr>
            <p:cNvPr id="13" name="Rectangle 12"/>
            <p:cNvSpPr/>
            <p:nvPr/>
          </p:nvSpPr>
          <p:spPr>
            <a:xfrm>
              <a:off x="0" y="2341322"/>
              <a:ext cx="4403469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defTabSz="1450975">
                <a:defRPr/>
              </a:pPr>
              <a:endParaRPr lang="en-US" sz="267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535074" y="2387041"/>
              <a:ext cx="868395" cy="694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defTabSz="1450975">
                <a:defRPr/>
              </a:pPr>
              <a:endParaRPr lang="en-US" sz="267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4824244" y="3442588"/>
            <a:ext cx="3744416" cy="738505"/>
          </a:xfrm>
          <a:prstGeom prst="rect">
            <a:avLst/>
          </a:prstGeom>
        </p:spPr>
        <p:txBody>
          <a:bodyPr wrap="square" lIns="0" tIns="0" rIns="0" bIns="0">
            <a:spAutoFit/>
          </a:bodyPr>
          <a:p>
            <a:r>
              <a:rPr lang="zh-CN" altLang="en-US" sz="4800" dirty="0">
                <a:solidFill>
                  <a:schemeClr val="accent2"/>
                </a:solidFill>
                <a:ea typeface="微软雅黑" panose="020B0503020204020204" pitchFamily="34" charset="-122"/>
                <a:cs typeface="+mn-ea"/>
                <a:sym typeface="+mn-lt"/>
              </a:rPr>
              <a:t>功能模块设计</a:t>
            </a:r>
            <a:endParaRPr lang="zh-CN" altLang="en-US" sz="4800" dirty="0">
              <a:solidFill>
                <a:schemeClr val="accent2"/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4718108" y="4301739"/>
            <a:ext cx="2474708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实地调研</a:t>
            </a:r>
            <a:endParaRPr lang="zh-CN" altLang="en-US" sz="1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6697401" y="4301739"/>
            <a:ext cx="2474708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设计思路</a:t>
            </a:r>
            <a:endParaRPr lang="zh-CN" altLang="en-US" sz="1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718108" y="4669820"/>
            <a:ext cx="2474708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用途</a:t>
            </a:r>
            <a:endParaRPr lang="zh-CN" altLang="en-US" sz="1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97401" y="4669820"/>
            <a:ext cx="2474708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endParaRPr lang="zh-CN" altLang="en-US" sz="1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49"/>
          <p:cNvGrpSpPr/>
          <p:nvPr/>
        </p:nvGrpSpPr>
        <p:grpSpPr>
          <a:xfrm>
            <a:off x="6389434" y="2305418"/>
            <a:ext cx="2090836" cy="418810"/>
            <a:chOff x="4597686" y="3155872"/>
            <a:chExt cx="1583966" cy="297837"/>
          </a:xfrm>
        </p:grpSpPr>
        <p:sp>
          <p:nvSpPr>
            <p:cNvPr id="151" name="TextBox 150"/>
            <p:cNvSpPr txBox="1"/>
            <p:nvPr/>
          </p:nvSpPr>
          <p:spPr>
            <a:xfrm>
              <a:off x="4597686" y="3155872"/>
              <a:ext cx="1542506" cy="18334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597686" y="3348942"/>
              <a:ext cx="1583966" cy="10476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875">
                <a:lnSpc>
                  <a:spcPct val="120000"/>
                </a:lnSpc>
                <a:spcBef>
                  <a:spcPct val="20000"/>
                </a:spcBef>
                <a:defRPr/>
              </a:pP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65" name="TextBox 8"/>
          <p:cNvSpPr txBox="1"/>
          <p:nvPr/>
        </p:nvSpPr>
        <p:spPr>
          <a:xfrm>
            <a:off x="824036" y="233727"/>
            <a:ext cx="280772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功能模块设计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extBox 8"/>
          <p:cNvSpPr txBox="1"/>
          <p:nvPr/>
        </p:nvSpPr>
        <p:spPr>
          <a:xfrm>
            <a:off x="1266631" y="868410"/>
            <a:ext cx="2807720" cy="30734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zh-CN" altLang="en-US" sz="20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前台功能模块</a:t>
            </a:r>
            <a:endParaRPr lang="zh-CN" altLang="en-US" sz="2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10" y="1176020"/>
            <a:ext cx="12630785" cy="526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9"/>
          <p:cNvGrpSpPr/>
          <p:nvPr/>
        </p:nvGrpSpPr>
        <p:grpSpPr>
          <a:xfrm>
            <a:off x="6389434" y="2305418"/>
            <a:ext cx="2090836" cy="418810"/>
            <a:chOff x="4597686" y="3155872"/>
            <a:chExt cx="1583966" cy="297837"/>
          </a:xfrm>
        </p:grpSpPr>
        <p:sp>
          <p:nvSpPr>
            <p:cNvPr id="151" name="TextBox 150"/>
            <p:cNvSpPr txBox="1"/>
            <p:nvPr/>
          </p:nvSpPr>
          <p:spPr>
            <a:xfrm>
              <a:off x="4597686" y="3155872"/>
              <a:ext cx="1542506" cy="18334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p>
              <a:pPr>
                <a:lnSpc>
                  <a:spcPct val="120000"/>
                </a:lnSpc>
              </a:pP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597686" y="3348942"/>
              <a:ext cx="1583966" cy="10476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p>
              <a:pPr defTabSz="1285875">
                <a:lnSpc>
                  <a:spcPct val="120000"/>
                </a:lnSpc>
                <a:spcBef>
                  <a:spcPct val="20000"/>
                </a:spcBef>
                <a:defRPr/>
              </a:pP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65" name="TextBox 8"/>
          <p:cNvSpPr txBox="1"/>
          <p:nvPr/>
        </p:nvSpPr>
        <p:spPr>
          <a:xfrm>
            <a:off x="824036" y="233727"/>
            <a:ext cx="280772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功能模块设计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TextBox 8"/>
          <p:cNvSpPr txBox="1"/>
          <p:nvPr/>
        </p:nvSpPr>
        <p:spPr>
          <a:xfrm>
            <a:off x="1266631" y="868410"/>
            <a:ext cx="2807720" cy="30734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zh-CN" altLang="en-US" sz="20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后台功能模块</a:t>
            </a:r>
            <a:endParaRPr lang="zh-CN" altLang="en-US" sz="2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940" y="1360805"/>
            <a:ext cx="12590145" cy="4582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"/>
          <p:cNvGrpSpPr/>
          <p:nvPr/>
        </p:nvGrpSpPr>
        <p:grpSpPr>
          <a:xfrm>
            <a:off x="353" y="3025603"/>
            <a:ext cx="6192039" cy="162011"/>
            <a:chOff x="0" y="2341322"/>
            <a:chExt cx="4403469" cy="115214"/>
          </a:xfrm>
          <a:solidFill>
            <a:schemeClr val="accent1"/>
          </a:solidFill>
        </p:grpSpPr>
        <p:sp>
          <p:nvSpPr>
            <p:cNvPr id="13" name="Rectangle 12"/>
            <p:cNvSpPr/>
            <p:nvPr/>
          </p:nvSpPr>
          <p:spPr>
            <a:xfrm>
              <a:off x="0" y="2341322"/>
              <a:ext cx="4403469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450975">
                <a:defRPr/>
              </a:pPr>
              <a:endParaRPr lang="en-US" sz="267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535074" y="2387041"/>
              <a:ext cx="868395" cy="694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450975">
                <a:defRPr/>
              </a:pPr>
              <a:endParaRPr lang="en-US" sz="267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4845199" y="3421633"/>
            <a:ext cx="3744416" cy="7385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4800" dirty="0">
                <a:solidFill>
                  <a:schemeClr val="accent2"/>
                </a:solidFill>
                <a:ea typeface="微软雅黑" panose="020B0503020204020204" pitchFamily="34" charset="-122"/>
                <a:cs typeface="+mn-ea"/>
                <a:sym typeface="+mn-lt"/>
              </a:rPr>
              <a:t>系统功能实现</a:t>
            </a:r>
            <a:endParaRPr lang="zh-CN" altLang="en-US" sz="4800" dirty="0">
              <a:solidFill>
                <a:schemeClr val="accent2"/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/>
          <p:nvPr/>
        </p:nvSpPr>
        <p:spPr>
          <a:xfrm>
            <a:off x="7149455" y="2206226"/>
            <a:ext cx="4608512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修改文字内容，也可以直接复制你的内容到此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。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修改文字内容，也可以直接复制你的内容到此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。</a:t>
            </a:r>
            <a:endParaRPr lang="en-US" altLang="zh-CN" sz="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extBox 8"/>
          <p:cNvSpPr txBox="1"/>
          <p:nvPr/>
        </p:nvSpPr>
        <p:spPr>
          <a:xfrm>
            <a:off x="855980" y="414338"/>
            <a:ext cx="3700780" cy="6153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40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系统功能实现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TextBox 8"/>
          <p:cNvSpPr txBox="1"/>
          <p:nvPr/>
        </p:nvSpPr>
        <p:spPr>
          <a:xfrm>
            <a:off x="855980" y="1165860"/>
            <a:ext cx="3700780" cy="92329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前台设计：http://47.103.3.161:8080/ItSociety/</a:t>
            </a:r>
            <a:endParaRPr lang="zh-CN" altLang="en-US" sz="2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TextBox 8"/>
          <p:cNvSpPr txBox="1"/>
          <p:nvPr/>
        </p:nvSpPr>
        <p:spPr>
          <a:xfrm>
            <a:off x="6395720" y="913765"/>
            <a:ext cx="6152515" cy="110744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后台设计：http://47.103.3.161:8080/ItSociety/admin/login.jsp</a:t>
            </a:r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835" y="2205990"/>
            <a:ext cx="5841365" cy="37014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170" y="2171065"/>
            <a:ext cx="6235065" cy="3736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tags/tag1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2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3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4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5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6.xml><?xml version="1.0" encoding="utf-8"?>
<p:tagLst xmlns:p="http://schemas.openxmlformats.org/presentationml/2006/main">
  <p:tag name="ISPRING_ULTRA_SCORM_COURSE_ID" val="9E7965BD-BA7C-4284-B303-3DF26FF20985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UUID" val="{C1A8F295-47DC-48FB-81BD-666766343352}"/>
  <p:tag name="ISPRING_RESOURCE_FOLDER" val="E:\素材\正版图-卖\PPT\0变色龙\0包图网\bt369\ppt\bt369\"/>
  <p:tag name="ISPRING_PRESENTATION_PATH" val="E:\素材\正版图-卖\PPT\0变色龙\0包图网\bt369\ppt\bt369.pptx"/>
  <p:tag name="ISPRING_PROJECT_FOLDER_UPDATED" val="1"/>
  <p:tag name="ISPRING_SCREEN_RECS_UPDATED" val="E:\素材\正版图-卖\PPT\0变色龙\0包图网\bt369\ppt\bt369"/>
  <p:tag name="ISPRING_PRESENTATION_TITLE" val="bt516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KSO_WM_DOC_GUID" val="{5fbb5240-111a-4fdc-acdf-16b92a493043}"/>
</p:tagLst>
</file>

<file path=ppt/theme/theme1.xml><?xml version="1.0" encoding="utf-8"?>
<a:theme xmlns:a="http://schemas.openxmlformats.org/drawingml/2006/main" name="Office Theme">
  <a:themeElements>
    <a:clrScheme name="自定义 119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06AB5"/>
      </a:accent1>
      <a:accent2>
        <a:srgbClr val="31A8E1"/>
      </a:accent2>
      <a:accent3>
        <a:srgbClr val="006AB5"/>
      </a:accent3>
      <a:accent4>
        <a:srgbClr val="31A8E1"/>
      </a:accent4>
      <a:accent5>
        <a:srgbClr val="006AB5"/>
      </a:accent5>
      <a:accent6>
        <a:srgbClr val="31A8E1"/>
      </a:accent6>
      <a:hlink>
        <a:srgbClr val="006AB5"/>
      </a:hlink>
      <a:folHlink>
        <a:srgbClr val="31A8E1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2562</Words>
  <Application>WPS 演示</Application>
  <PresentationFormat>自定义</PresentationFormat>
  <Paragraphs>352</Paragraphs>
  <Slides>49</Slides>
  <Notes>22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9" baseType="lpstr">
      <vt:lpstr>Arial</vt:lpstr>
      <vt:lpstr>宋体</vt:lpstr>
      <vt:lpstr>Wingdings</vt:lpstr>
      <vt:lpstr>Calibri</vt:lpstr>
      <vt:lpstr>微软雅黑</vt:lpstr>
      <vt:lpstr>Arial Narrow</vt:lpstr>
      <vt:lpstr>Arial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bt516</dc:title>
  <dc:creator/>
  <cp:lastModifiedBy>LENOVO</cp:lastModifiedBy>
  <cp:revision>62</cp:revision>
  <dcterms:created xsi:type="dcterms:W3CDTF">2016-12-29T16:28:00Z</dcterms:created>
  <dcterms:modified xsi:type="dcterms:W3CDTF">2019-07-03T09:51:08Z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2052-11.1.0.8612</vt:lpwstr>
  </property>
</Properties>
</file>